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9" r:id="rId2"/>
    <p:sldId id="266" r:id="rId3"/>
    <p:sldId id="256" r:id="rId4"/>
    <p:sldId id="260" r:id="rId5"/>
    <p:sldId id="261" r:id="rId6"/>
    <p:sldId id="263" r:id="rId7"/>
    <p:sldId id="264" r:id="rId8"/>
    <p:sldId id="265" r:id="rId9"/>
    <p:sldId id="267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4493" autoAdjust="0"/>
  </p:normalViewPr>
  <p:slideViewPr>
    <p:cSldViewPr>
      <p:cViewPr>
        <p:scale>
          <a:sx n="77" d="100"/>
          <a:sy n="77" d="100"/>
        </p:scale>
        <p:origin x="-624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werkblad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6642409494731529E-2"/>
          <c:y val="0.13083535982366643"/>
          <c:w val="0.69841138924943302"/>
          <c:h val="0.746761966366476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Prijs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cat>
            <c:strRef>
              <c:f>Blad1!$A$2:$A$3</c:f>
              <c:strCache>
                <c:ptCount val="2"/>
                <c:pt idx="0">
                  <c:v>Apple</c:v>
                </c:pt>
                <c:pt idx="1">
                  <c:v>Aldi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1</c:v>
                </c:pt>
                <c:pt idx="1">
                  <c:v>4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Status</c:v>
                </c:pt>
              </c:strCache>
            </c:strRef>
          </c:tx>
          <c:invertIfNegative val="0"/>
          <c:cat>
            <c:strRef>
              <c:f>Blad1!$A$2:$A$3</c:f>
              <c:strCache>
                <c:ptCount val="2"/>
                <c:pt idx="0">
                  <c:v>Apple</c:v>
                </c:pt>
                <c:pt idx="1">
                  <c:v>Aldi</c:v>
                </c:pt>
              </c:strCache>
            </c:strRef>
          </c:cat>
          <c:val>
            <c:numRef>
              <c:f>Blad1!$C$2:$C$3</c:f>
              <c:numCache>
                <c:formatCode>General</c:formatCode>
                <c:ptCount val="2"/>
                <c:pt idx="0">
                  <c:v>5</c:v>
                </c:pt>
                <c:pt idx="1">
                  <c:v>2</c:v>
                </c:pt>
              </c:numCache>
            </c:numRef>
          </c:val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Service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Blad1!$A$2:$A$3</c:f>
              <c:strCache>
                <c:ptCount val="2"/>
                <c:pt idx="0">
                  <c:v>Apple</c:v>
                </c:pt>
                <c:pt idx="1">
                  <c:v>Aldi</c:v>
                </c:pt>
              </c:strCache>
            </c:strRef>
          </c:cat>
          <c:val>
            <c:numRef>
              <c:f>Blad1!$D$2:$D$3</c:f>
              <c:numCache>
                <c:formatCode>General</c:formatCode>
                <c:ptCount val="2"/>
                <c:pt idx="0">
                  <c:v>3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2048384"/>
        <c:axId val="33931264"/>
      </c:barChart>
      <c:catAx>
        <c:axId val="112048384"/>
        <c:scaling>
          <c:orientation val="minMax"/>
        </c:scaling>
        <c:delete val="0"/>
        <c:axPos val="b"/>
        <c:majorTickMark val="out"/>
        <c:minorTickMark val="none"/>
        <c:tickLblPos val="nextTo"/>
        <c:crossAx val="33931264"/>
        <c:crosses val="autoZero"/>
        <c:auto val="1"/>
        <c:lblAlgn val="ctr"/>
        <c:lblOffset val="100"/>
        <c:noMultiLvlLbl val="0"/>
      </c:catAx>
      <c:valAx>
        <c:axId val="33931264"/>
        <c:scaling>
          <c:orientation val="minMax"/>
          <c:max val="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2048384"/>
        <c:crosses val="autoZero"/>
        <c:crossBetween val="between"/>
        <c:majorUnit val="1"/>
      </c:valAx>
    </c:plotArea>
    <c:legend>
      <c:legendPos val="r"/>
      <c:layout>
        <c:manualLayout>
          <c:xMode val="edge"/>
          <c:yMode val="edge"/>
          <c:x val="0.81692193414823833"/>
          <c:y val="0.39592189985558446"/>
          <c:w val="0.18092722082370252"/>
          <c:h val="0.2538856532200299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nl-NL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27734-109B-42D0-866F-1C2E20F2FA4B}" type="datetimeFigureOut">
              <a:rPr lang="nl-NL" smtClean="0"/>
              <a:pPr/>
              <a:t>18-11-2015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EC3104-DC17-4C46-93F9-EE3C0893887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1490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9400" y="3770313"/>
            <a:ext cx="8856663" cy="1008062"/>
          </a:xfrm>
        </p:spPr>
        <p:txBody>
          <a:bodyPr/>
          <a:lstStyle>
            <a:lvl1pPr>
              <a:defRPr sz="4800" i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689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6940566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30988" y="279400"/>
            <a:ext cx="2189162" cy="638968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8738" y="279400"/>
            <a:ext cx="6419850" cy="638968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8078158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29C9DE-67B5-46EF-8C1B-F302FEAC4DFC}" type="datetimeFigureOut">
              <a:rPr lang="nl-NL" smtClean="0"/>
              <a:pPr/>
              <a:t>18-11-2015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E12795-47D5-4DBD-BFC0-7947610BBDE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2486594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823348489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07950" y="981075"/>
            <a:ext cx="4279900" cy="5688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40250" y="981075"/>
            <a:ext cx="4279900" cy="5688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499086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8162416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072329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4982530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423509212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154962397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8738" y="279400"/>
            <a:ext cx="77724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950" y="981075"/>
            <a:ext cx="8712200" cy="568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rgbClr val="136B2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rgbClr val="136B2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rgbClr val="136B2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rgbClr val="136B2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rgbClr val="136B2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rgbClr val="136B2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rgbClr val="136B2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rgbClr val="136B2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rgbClr val="136B20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CAcQjRxqFQoTCKaDtv2D2cgCFQjYPgodps0Dkw&amp;url=http://optimus5.com/index.php?page=search/images&amp;search=i+want+you&amp;type=images&amp;bvm=bv.105841590,d.cWw&amp;psig=AFQjCNFMWfBtBJ4RGrZ1u_7q4SMu98dHyw&amp;ust=1445704717732093" TargetMode="External"/><Relationship Id="rId2" Type="http://schemas.openxmlformats.org/officeDocument/2006/relationships/hyperlink" Target="http://www.google.nl/url?sa=i&amp;rct=j&amp;q=&amp;esrc=s&amp;source=images&amp;cd=&amp;cad=rja&amp;uact=8&amp;ved=0CAcQjRxqFQoTCJi96rvFiMkCFUu9Ggodo1UFew&amp;url=http://schaken.chess.com/news/epic-match-3192&amp;bvm=bv.107406026,d.ZWU&amp;psig=AFQjCNExvfatG-zASJgdIz74jJgiXh7VAg&amp;ust=1447337220979328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nl/url?sa=i&amp;rct=j&amp;q=&amp;esrc=s&amp;source=images&amp;cd=&amp;cad=rja&amp;uact=8&amp;ved=0CAcQjRxqFQoTCJLUssvKiMkCFUU_GgodJP0PgA&amp;url=http://www.z24.nl/ondernemen/wouter-van-malenstein-hoe-rekbaar-is-concurrentiebeding-381982&amp;psig=AFQjCNFKlMOcel8LMYkl0GuU-HuEA9nz1w&amp;ust=144733859294907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nl/url?sa=i&amp;rct=j&amp;q=&amp;esrc=s&amp;source=images&amp;cd=&amp;cad=rja&amp;uact=8&amp;ved=0CAcQjRxqFQoTCMydiPzLiMkCFYG4FAodBlYERg&amp;url=http://www.apple.com/nl/ipad/&amp;psig=AFQjCNEeRUaJqbwrCVzDXz2U7PvGFJkjIQ&amp;ust=1447338970456018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hyperlink" Target="http://www.google.nl/url?sa=i&amp;rct=j&amp;q=&amp;esrc=s&amp;source=images&amp;cd=&amp;cad=rja&amp;uact=8&amp;ved=0CAcQjRxqFQoTCPq2otLMiMkCFYu9FAodr6MNUw&amp;url=http://www.aldi.nl/aldi_garantie.html&amp;bvm=bv.106923889,d.d24&amp;psig=AFQjCNHlMzJGOwsrqg2Es9RW_LQ5kJgcww&amp;ust=1447339151640184" TargetMode="Externa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nl/url?sa=i&amp;rct=j&amp;q=&amp;esrc=s&amp;source=images&amp;cd=&amp;cad=rja&amp;uact=8&amp;ved=0CAcQjRxqFQoTCNDEuOX8mckCFcT-DgodQfEL9A&amp;url=http%3A%2F%2Fwww.expediainc.com%2F&amp;bvm=bv.107763241,d.ZWU&amp;psig=AFQjCNFoXAFAMRMmx8fZjcC0GLC2iJfy4Q&amp;ust=1447936192716971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hyperlink" Target="http://www.google.nl/url?sa=i&amp;rct=j&amp;q=&amp;esrc=s&amp;source=images&amp;cd=&amp;cad=rja&amp;uact=8&amp;ved=0CAcQjRxqFQoTCN7WsNP-mckCFcEADwodusEO9w&amp;url=http%3A%2F%2Fwww.webkwestie.nl%2FVerkiezingen%2520in%2520de%2520Verenigde%2520Staten%2FOpdracht.htm&amp;bvm=bv.107763241,d.ZWU&amp;psig=AFQjCNHyGEfw3sMLNUne8eZftNKX2DpCyw&amp;ust=144793668727497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data:image/jpeg;base64,/9j/4AAQSkZJRgABAQAAAQABAAD/2wCEAAkGBxQSEhUUEBQVFBUUFBQUFRUWFRQVFRUVFRYWFxUUFhgYHCggGBomHBQWITEiJSorMC4vFx8zODMsOCotLisBCgoKDg0OGxAQGy8kHyQsLCwsLCwsLCwsLCwsLywsLCwsLCwsLCwsLCwsLCwsLCwsLCwsLCwsLCwsLCwsLCwsLP/AABEIAJ0BQgMBEQACEQEDEQH/xAAcAAABBQEBAQAAAAAAAAAAAAABAAIFBgcECAP/xABREAABAwIDAggHDAcGBQUBAAABAAIDBBEFEiEGMQcTIkFRYZHTMlNxcnOBoRQVIzM0UnSSsbK0xAgWQoKjwdEkNWKis+ElQ8LD8CZkk6TSF//EABsBAQADAQEBAQAAAAAAAAAAAAABAgMEBQYH/8QAOxEAAgECAgYJAwQCAgAHAAAAAAECAxEEIRIUMTJRcRMzQVJhkaGx4QUicjRCgcEGFYLwIyQ1Q5LR8f/aAAwDAQACEQMRAD8AsMURe8NaGZne6Xlz+MPgTBgAyuHM/wBi5aFGE4uUuLPSxeJq06ijB2Vl2eB0+88nRB2T94tNXpcDn17Ed70Q4YNJ0QdlR3inV6XAa9iO96IcMFk6KfsqO8TV6XAa9iO96Id7yv5xT9lR3qavS4DXcR3vRHyGGuJs0U7j1Co/nKodCkuwa7iO96I66fZ2Z37FMB1+6e8UKjR4DXcR3vRHT+qsv/tuyp71OhpcBruI73oj5SbNTDc2nPk90fzlUdFR4E65iO96I+YwKS9rU9+ttUPtlVtXpcCHjMQv3eiHe8EnRTdlT3qnV6XAjXa/e9EH9X5Oim7KnvU1elwGu1+96I+gwGTopvq1HfJ0FPgNcr970Q73hk6Kb6tR3qdBS4Ea5X73oge8MnRTfVqO9ToKXAa5X73og+8MnRTfVqO9TV6XAa5X73ohe8EnRTfVqO+TV6XAa5X73ohDAJOim+rUd8nQUuA1uv3vRC94JOim+rUd8mr0uA1yv3vRC94JOim+rUd8nQU+A1uv3vRB94JOim+rUd8nQUuA1yv3vRC94JOim+rUd8nQUuA1yv3vRAOASdFN9Wo75OgpcBrdfveiF7wSdFN9Wo75NXpcBrlfveiD7wSdFN9Wo75OgpcBrdfveiB7wydFN9Wo75Ogp8BrdfveiEMBk6Kb6tR3ydBS4DW6/e9EH3gk6Kb6tR3ydBS4DXK/e9EfP9XpOim7KnvU6ClwJ12v3vRB/V2Topuyp71OgpcBrtfveiENnZOim7KrvU6ClwGu1+96IX6uydFN2VPep0FLgNdr970QP1dk6Kbsqu9TV6XAa7X4+iB+rsnRTf8A2u9UavS4DXa/H0QP1ek6Kbsqu9U6vS4DXa/H0Qv1fk6Kbsqe9TV6XAa7X73oge8EnRTdlT3qavS4DXa/e9EA4BJ0U3ZU96mr0uA12v3vRA94ZOim7KnvU1elwGu4jveiPjJh5ifEJGQlssnF8jjw4fByPvd0hH/Lt61Dw9OzsiY42vpJN9vBHXhMh4iLU/FR85+aFy05PRXI9GrFacsu1kXhnx7PR1n4mNdWG6t837s87HdcvxXsieC2OUcEB9WoCnY/jrzKYWjI1pIdc2c63O08wt0KXkVTbLlsoGlmgA0FjuJ6d+p8qzbuaIsACrFZkMJCs0EfN4sLnmVbFrkWybOSbW0HTuJOvsWiWRRs+oUgIQDggHIBqAcgCgEgAgCgCgEgAUAkAUAEAEAigEEA66AQQBKABQAQAKAaUAwoBpKAaSgInGzy6X6T+XnR7r5Bb8eZz4R8RD6KP7oXm091cj3KvWS5sjcM+PZ5lZ+JjXZhurfN+552P69fivZE6Fsch9GoD6BAVDb7DsrBUs0cxwD/ACE2Dh13sPWokD77HYq0Obd2+xJ6uvqWWbZZFxqdqqSMgPqIwSQAMwJJOgAA1vdaKEuBDyI6q4RsOZoakE84ayV9iN4OVpseoq/RTIujjn4RqCVrmxznNbTNHIwfWc0AKJUZ2uFJEng0wkia9pBBFgQQRySRzadKdgSsd4QDkAQgHIBIByAIQAQCCAKAKASABQACARQCQCQAKAAQBQDggCgGlAJAAoBpQDCgGFAMKAisb8Om+kf9idHuvkI78eZy4SfgIvRR/dC82nurke7V35c2cGGfHs8ys/Exrsw3Vvm/dnmY7rl+K9kTy2OUexAfUICE25jc6hnDPCyty6X1zNIvqoYMQoaudwtMHtvezS0sFxv0sLkdJuV10tFOyM2zRtgdgnSyxVMk0D44nh+SNxe4uGrQ+7Rk1sba7kq1crWCVywbccHlNNJJVulMGYAyAMz5niwDmgOHKdoCNbm24rOnUe7YlxW0x+XDWccY3ve2K9i8Na54bcXJbcC+/QHtXU4OxntNw2GoRBSMia8SMBc+OQW+EjeczXEDS+tvUuKazNo7CxBUJHIAhAFAFAFAEIBFAIIAZx0jtCi6LaEuAVJUKAaXDpHaouW0JcBKSryAXDpCi6LaEuAQpKgzDpHaoui2hLgIqSoLqLolRb2IQPQlw4tbUOCkgGcdI7VF0W0JcBEqSrVhFw6UuSot7EC6i4aa2oYXjpHal0ToS4DS4dI7UuhoS4DVJDTW0aUIIrGhy6X6T/2J0e6+Qjvx5nNhA+Ai9FH90Lzqe6uR7tXflzZH4X8ez0dZ+JjXXhurfN+7PMx3XL8V7Inlsco9qA5KrGoIjaWVrSN4N9PLZVckibMhdodp6WSmlbFKHvIFmN8J2ovlDrA6X51WU01tLKL4GZYzSVLKgukikcwtD4XtYXjI5tsrsoIaQb3B6fIujDzgltMppli2ErzRSS1D4pnnigyOJkb2md73aO3eA0RuJcd2Yc5AO1WcJJJNFI5Fhpdsa2cviqsPM8D7tflY6GzT0GV2VxHTcbr3HNlLoo5qWZZXfYZ/imCiOR4kqYGR3IaXzMMpZrlJjjLuUBYEdO5S8ZG2y5KpSfYS+H7Yx0ohjgqZpY4YeJEbIxHE43u6TNIM2Yk9Ggta/PxzqybyRrGDXaSFLtNLWSxMLhDCJWOdkzhuZpBBmk8Im457XtbnuJhJ53KSRq9JUNkbdjg4br9YV1K6yB9grASAcEAQgCCgCgIXbM2oKm3iX/YqVN1nVguvjzPKUWISlwBkdvA39ah0422F6eMr6a+97eJ622fdelgJ8TF9wK0N1GWLVq87cWSF1Y5zytt5HLS188Qe4APJbqfBJNv6+tYwhFrNHp4rFVoyTjNpNJ7f+9psfBDjmbCnOebmn4y99+UAu+0OUxejdcClZOtKnLtlZPmsjBcSxaV0sjuMdq9x0J6TqkacbK6Ir42sqktCTSvlyN92Ex//AIEZSbugilbf/EBdvtcAovaLXC5eUekr05P9yTf9+x5+OISvfyZHcp2mp5zp9qtoRS2GbxmInUtGbzeR6q2QojDRU8ZvcRNJvqQXcoj1ZrKaatEzxk9OvJ+J524SNoHzYjO5j3BodkbY6WboD2WVYwjLNo2r16lFqlCTVktnHadvBFj74sSiEjyWyXjNz87Qe2x9SSio2aQp1qleMqc3fK6vxXwelQFqcC2nkTHK+UTyASO8M8559SsoQi4ptHoYrF1o1XGMmkvE1bgK2sLs1HM65uXxEnn/AGm+vf6utSloyt2MpUk8RS03nKO3xXY/4Ktwz1b24nIGvcOSzcf8DVEYqUncvVr1KdKmoStl2cyV4LKl7qDEi5zieK5yeg/1KpJJXS4G+HqSqdFKbu9Pt/gzD3yl8Y7tWvRw4HDruI778xe+UvjHdqdHDgNdxHffmbVwBTOfDUl7i7lR7zf56rFJTaRrXqSqYeEpu7u/6NVIWpwEVjY5dL9J/L1CPdfILfjzObCB8BD6KP7oXnU91cj3au/LmyOwv49no6z8TGuvDdW+b92eZjuuX4r2RPrY5RzUBSNuNkTK/wB0RNLzb4SO+pt+0zUesXWcollIzDEaa2YNubaEW8E3tlvbfod1/Ys9E00z4YVUVLXNZBPKzO7KLOcGh3WM3SjjB9ha8rFyi2dxKZwY/FAHm+WMzPD9N9rOvfpVNKnH9pEdKTG1nBnVcZG2rqi5r35S4yF1jYu1DjoNN/WEdZJZIta/afaTZzCqTSSoEr2us4MeMzB0keU8yq6kmtgcGVs0UM8j30z5WsiII01ykjn5ucHt1Cup6LsyXTcoaSZokGwcbwA2okhz8oMvdsjm7pNbEkE3O/fpZXi1exy3L1geENpYwxrnO0YC51rnI3KDYAC/StYxSBIKwCgECgHAoBAoByAhdtfkFT6F6pU3WdWC6+PM8kweE3zh9qu91mNPrFzPX2zvyWD0MX3Aq091GuM6+fNkkrHMYH+kDheSqinG6Vlj1ubp9gb2rNZTa4nXP78PGXdbXnmv7IPYXaDiKHEIr+HE2w/eAP8AlL1SpvczrwWdNyf/ALbb807eqKKGk69G9bnlbS74Fj/F4PV09/Dkjt2kk9uRYS37cT1aD/8ALdJ3br/5bP7IbYTC/dNdBFa4Lxm80HX2LSpstxOTBq1TT7qb/wDr1PTm1OJCmpJ5bgZIzl853Jb7SEm7RyK4aHSVkns2v+M2eUaNvHVDb655AT5L3PsRvQhyJpJ4jEpP9zG0spgnDgbGOTf5psSpf3RIpy6Gur9jz9mevMGrRPBFKP8AmMa71kajtukXeNylan0dVx4M8j498ok87+QUU9xGmM6+Q3B8RfTTMmjJDmODhbfvBUyjpKxnQq9FNN7O1eHaWHhNxQVVWJ27pYo3eQ5QDbquCqUndt+J14+moKmlmtHLlcvPABTtkirGSAOa8Na5p3EEG4Km15teBnGbhh4yjtUn7I+fDbgNPSwQ+5omx53uzWub5ctt5PSVFlGasXdWVXDycuxrsXiUXgypGS4hDHK0OY82c084JCmor25mWDdpSfCL/o9J4TgsFKHCmibHmsXWub2va9yek9qsopbDKriKlWym9hIKxiROOeHS/Sfy9Qj3XyC348zmwf5PD6KP7gXnU9xcj3au/LmyMwv49no638VGuvDdW+b92eZjuuX4r2RYAFsco5oQHxxJt4nWaX6eCCRfq01t5FDQMzxVgA+Dg1lBexrAAC53JudTr1XvvWTRaP3OyKpgOCGreYg/inRvAJdoGgg81xrdUk7ZnTCN1ovaXLZ7YaOZhbOZRMAGeGbRuBvnHwbQDbTwnjq5xTpE1axZ0pJ37Ds2d2O42LEaaoe6R4AEL3Euy2Bc0tvz5hqoW3+CrnkrcTr2c2abTwRuMEbgW8mQ2Mkcjm5XFhLSdSDqD0BUlOa2F3RjKVj47Q4bDRQtEQY10rmNebHwd3lOl7neSSU0HdNu5qrRWiSezO0VDUVfEsmk42naYmRSBrWEtOUujOuZ2lt/WAu6MLK55rReirEAQCQCQBCAIQD0BC7a/IKn0L1Spus6sF18eZ5Jg8JvnD7Vd7rMafWLmevtnfksHoYvuBUp7qNcZ18+bJFXOYzrhxwzjsP4wb4Xh37rtD7Q1ZzyaZ14b7oTp8Vf+Vn7HnmGpLWvaNz2hp9Tgf5EetXcU2nwMYVZQjKK/cretyXwfCnSUdXKBpGI7no5X+6znJ6aOzDUoyw9Rva9n8ZsiGVBDHM5nFpP7t/6+xaNZ3ONVZKDprY7ehp36P8AheeqlnI0iZYec7T7CexUec15m0Ptw8n3ml5Zv+i3cPOK8VRMhB1mfr5rRu9v+VJZySFH7aU5/wDFfzt9LmLbH1cMNXFLUX4uNweQBcusRyQOsXU1E2hgpRjU0pO2Ts/H+Djx18bp5HQm7HOJadxsenrSndRSZXFyjKtKUXdP/r9T0JwIYtx+HhhPKheWdeU6g9uZRDK6L4j7lCpxVnzWXtY8+Y98ok87+QU09xFcb18iQxnB3NpaapA5EjMhP+Jlhr12I9ipCT0mmb4qjHooVI7dFX/nYyEknLmtB/YBA8hN7LVKxwyqOSSfYbP+jv4NV5WKn72dEv0sfyfsjq/SF+T0/nv/AOhHvr+RT/TT5r+zOuCX+84PO/mFM+zmRhf3/i/6PTRKucoQgIrHPDpfpP5eoR7r5Bb8eZzYP8nh9FH9wLzqe6uR7tXflzZHYX8ezzK38VGuvDdW+b9zzMd1y/FeyLBZbHKOagPoAgMl2yxQ8fIXPbB7mblhB1ddoz6O5rlwHRr1lRKOlkKc3F3RRcPx576svjHLfl0Ggc8DfZYyp6MDshWcqlzZNhaySQDjTYnc224E6W7DquWTsdMpuStbYNq9onUVe/3TC5sThZsrSHBzLOLb23auOh3XTSszGOhKDSJfZ33Q+jL3hoEp4yBlsrgx3KDSTz2/mqO5dVYOomyCn2efKIZJHF8klZBxQdqGxxSiSVx9UZHkA6VvSvpI58TUu7GL7ZbMz4ZU8VM5pd8Yx8b7ki+j7eEw3HPbquvUupHGjd+Cra8V9I1srwamIZJWk8pwHgy257i1z0grFposXUqABAOsgCEAggHFAQu2nyCp9C9UqbrOvA9fHmeSoPCb5w+1Wewwp9YuZ6+2d+S0/oYvuBVp7qNcZ18+bJBXOYjdo6D3RSzRWvnjcB51rt9oCrNXizfCz0K0WzyJURZXub81xHYVKd1cpVhoTcODaNu4M9ns+CVV261AeR18W3M32kj1LJq+k/8AuR6MJdHKlB83/wAvgw+RmVxB3gkH1Gy1WaueZOOhJxfZkeiuAvC+Kw8yEazPv5WtGntc4epUjm2zpxH206cPC75v4sZ3w6YtxtfxQPJhaG+vefaSPUpjnJsVvsowh/yf87CG2H2CmxNkjoXNZxZAOe4Bve1iAeg9iOTvZEU6NPo9OpJq7srK/wDaPhtxsVLhjo2zOa7jASC25GnNcga6H2JGTvZkVaMIwU4O6vbNWLd+j/i3F1UkBOkrLjrc3X7Ae1RLKVy9L76Eo91p+eT/AKM4x75RL538gpp7qKY3r5G27G7PtrsAEJHKJeYz0PAFtea+71qijdO227OqVRQlBS3XBJ/98DCa2ldFI6N4Ic0kEHTctYvSV0cFWk6c3B9hsv6O/g1XlYqfvZvL9Kvyfsjq/SF+Ip/Pf/0I99fyKf6afNf2Z1wS/wB5wed/MKZ9nMjC7Z/i/wCj0yVc5QoCJxvw6X6T+XqEe6+QW/Hmc2EH4CH0Uf3QvOp7q5Hu1d+XNnBhnx7PMrfxUa68N1b5v3PMx3XL8V7IsIC2OUpWK8J9HTyzRESPdECAWtu18jdDGDzWOlzpvUqLYM1xjhXr5ieKeynYdwjaC4DoL3gknrFloqa7SCnYjis07i6olfITvLnF17bt6i1gdWzUbDIXPlbE5gD4nONhxgIIB/w2Bv5VSWwtFtO6Nl4N8Wa9r4py1koF2SDUAG3WMwObS3XuXJoZm85t5rtOnG6+eGUOkfHKN2dsAlBtqeQZQQLdYt1rnlmzppQoaGe0sWG4hLUNa+Z74ImuaWjK0F9rG7uRYN03DUX3qJPiVnGml9mbIzbHHX0cjZ2DM0NdFTw6gyzvcXudYa8W0AXd1W3ldULJaTOTop1ZqKRkO3NKal4q4zJJI+Npqs4DQJWNALo7m+QgaC2lvJbWlioX0XtOup9OrRTnFXRU8PqnxPD4XujePBe1xYR+8Ny7lbtPONDwfHa+NjXtqZCee7s4PqdcFa9FFozc7MsmD8JVRGQKgNmbz6Bj/KCNPUR2KksOuwlT4kuzhYj90BhgcISQOMzcsX/aLQLW6rrJ0XbxLaavY0aN4IBBuCAQekHcVgXHhAEoD4V1IyaN8Ugux7S1wva4PWNyhpNWZenUlTkpR2oqH/8AK8N8Sfrf7Kmh4s6Nbad9GPkXGlgEbGsYLNY0NaN9g0WH2K6VlY5pzc5OT2s+ikqIICnVPBjhz3ue6E3cS48rnPlCp0aWxnW8XJ5yjFvkWbCcMjpoWwwtyxsBAG/ebm/aVMYpKxjUqyqS0ntKvJwXYaSSYTcknwun1KNDxZs8Y5O8oxb5FowugZTxMihGVjBZovfnvv8AKSrRVkYVKkqktKRXcQ4OKCeR8ssRc+Rxc45jvcbneOklV0F2M2eLk0rxi7ZZomdndnYKFjo6VmRrnZjrfW1vUP6lTGKRnVrSqJJ2SWxJWPntHstTV4YKpmfi75bG2+1/sSUbu4pV3TTikmnxVyPwjg9oaWVs0ERa9hu05vttvUaBd4qVmkkr5ZI5puC/DXuLnQm5Nzyv6hQqdtjJeLlLOUYt8ix4Jg8VJEIaduVjSSATfU71eMUsjKrWlUd3yyyIPF+D2gqZXTSw3e83cQdCec2VdBGixUrJSSdss1md+zmy1NQ5/crCzjLZtSd17fapjG2ZWpiJVIqLSSXYlYO0mzdPXNa2qZnDCS3W2+1/LuCSgm7ilXlTTikmn2NXIvCdgKGmlbNDEWvYbtObn9Q1UdHzLvFSs0opXyyRZ1c5QFARONeHS/Sfy9Qj3XyC348zmwj4iH0Uf3QvPp7q5Hu1d+XNnDhfx7PMrfxUa6sN1T5v3Z5mO65fivZFgfextYGxsTuBtoStjlPKlDOMxa83ve5vqSTrYnpWqtYg45mZSWkbjoTobKU9HJg+dk2sHfs/hjqmpigbvkcBuvYbybDfYAm3Us6mSLwtpZmwYNBR5DHDC7NCXB0jS9kvwVs8gscoHKabWI5QvfeuGTazudyjGbvYlcGpWw1BM0sckAklDs7oszfCGV4Fs3LYSLDUOuqxlFPNZmM4SezYXXFMUjmo3mF4vkJa4tOpYL3A3rZThUVjKVKdNpMweWqkrJDJPK4zEDKTYsyjcIwLZB1DrK5KtRrbmj3sHh4TyTtIZjjTHTuaXlznloabb8xvbyAAn1JhYKpWVuw3+oSdDCuMnmyhlll77ifJlr2bqHCFweeTfkX5hY39X+62hkjKe06oznAe0G17F1jlDt+W+69rmylO5U7scwl0NOx0gyvcwyWuDZpcRGdOkNv6wovdEXuzRuCbaqOWBlPI60ts0YcTy22uWtvztsdOhclaNnc6IPsNFCwLBKASACAKACASAKACABQAagHIAoAoBIBIAIAFAAlAMKACAagFZARWNjl0v0n8vUI918gt+PM58HHwEPoo/uBedT3FyPdq78ubI7Cvj2eZW/io114bq3zfuzzMf1y/FeyOjbHEpKainmgAMkbMwuLgai5I57Ak+pbHKeXjHoD0/wDm9baN9hAnzEgAm9t3Uqt5WAwIlcGkcEWE3c6pD2slZJHHCH3DXB9+M3fuj1lY4jdsdGHV5li2swCsZUl7C20ptJZ+UEOsHAm40IAv5OzkjovJnWm0rpFsrBNxd63CoHscBmfE5krd4IcWixJvY6XO7VRJyjsKRjTm9HSZx7ETA1kwjjlbDGHFkMge0QhxuTyt+bIbA7uvm0oxT+5lcTK0VFO/EfJwTxyNzwzPp5c7idBIw3N7ZbtItqNDY9Cu6MZIrHGVIO8SPxbg/EFDVS10gm4lj3xCLMzVo5L3X1B1Og06ymHw/Rz0ky+K+pyxFNU5RX9mR1DmNc1jmZmhrf3tNSOjn1Xr27TzLjo5AL8VE7983DR1B2m7nspsyNp10E75Bc6ZZALc2txb2exSr3IZI47ijjTgON7MDG9TRYge0qXksiiWZzRE0poXtcRI0xPI3WcZL5esZQD+8saivEvF/dkenAuI3EgEEAkAigAgMo2t2jxCCtmiFRxbBlfCBFEQYXDkm7mkkhwc067wuetVlT7Mj2Ppv0+ji09KTTXLYdew22NQ+rbBWSiVszXCNxYxhbKwZw3kAAhzQ/fztHSlGt0l0yPqf0zVFGUXdM5NqNtao1UrKSYRQwu4oWjjeXvZ8Y4l4O5122HzFFbEaDskafTvpCxVN1JtrPKx0bDY/X1Na2N8/GRMY58wMUTQGkFsYBY0EOL7EdTHK9GrKortGH1PBUsI1GMm37I+22G3kgkfBQFrRGSySoIDznGjmQtPJ5J0LjcXuANLqK1dU8trLfTvpcsV9zdo+/Iqfv8AVl7+7am/Tnbb6uXL7Fy63M91fQcLbt8yzbLcIMrJGxYg5r43kMbUZQxzHE2bxwbySwmwzgC3OLajpo4hTyeTPE+ofSJ4ZacXpR9UWzhExaWlozJTuDJDLDGHFodlD32cQHaXt0rab0YtnnYekqtWNN9rMyqtuMRjY5/uq+RpdYwwWOUXsbMvZcsMU5SSse9ifoVOlSlUU3km+wvvCTjtRTR03uZ4jM0jg52RrzZsZdYBwIGq6Ks9CNzxsBhViaypt2Kfhm2deKinD6jjGvqIInNdFCAWyytY7VrQQbO01WNLEOcrNHpY/wCjww1F1FJvZw7TZCuo8EYUAEACEAEArICKxzw6X6T+XqEe6+QW/Hmc2DfJ4fRR/cC86nuLke5V35c2RmFfHs9HW/io11YXq3zfuedj+uX4x9kffa7G4KSle+qPIe10YYAC6QuaRkaDpuvv0W5yHnXDKJrg4mSzSSMlgXEDcTzArZRsQzlq6RrTo48+/qU6FyLkzsNsbLiEhy3ZBGC6aYi4aALlrfnPI5vWVW6iSXPH4WUjI44RZrg5pB1cTyS03+cABbzVxy+7N9p3UfsSZbji2Hvp2CeGSMlts4zDUDeJG3B8h7Fz2kjZqbldPIh34nFGD7lralrQCQ3RwF+gNsApUdJ7Czdld2NA2VonU1PAHgufK3NKXWLw+xc0uPRzW3XPWt2+jSR5dWrpSbLTRsIbrp5DfcLDX1LZMhO5D7cxg4fWA7jS1H+m5WRna0jzlQcqC5tcOFjbWzgbi/YvShumbOiKcvcLtbq3ILaX6DYDerbRY5nMMRyuFsuZ5Gu+5F9fX7VXNB5nBBUcc5gd8XEA5/Wb3y/Z2KqzJeR2UmeplNS8WgpzmLtzSWDM2MdJ0Hq8oUSad7hfbzN54Ma58+HRSyXvI6Z2pJIaZn5Rc8wFh6l550MtSECQCQAKASApXCjgnHU4qIxeWlzPsN74TbjmddgA8dbLc6zqQ042OvA4p4avGov55dplbnus18LrPYWyROHM9hDmHyXA9RXnU59HO7PtsbQWKw7iu1XX9DQRGy7jo0Eucd553OPSSbn1qrbqT8WXhGGFw6T2RRp2DUTsMwiedwtUvifO++9shbaGI+ZdgPXmPOvUhFQjbgfCV608TWc3tb//AAzOCLK0N32FrneTzk9ZOq8qcnKVz76hSjSpKC2JFih2Re7DDXiV2fI6dsNm8WYGkmxNs2csBde9rkCy71hoaFu0+Ul9br9PpJ/ZfZ4FeewOaQdWuFj1gheenoyufWyjGtTs9jXuXfHMRdUYBTPeczxNTxPcd7nwymJzj1ksv616lR3pt+B8Lg4OGMjF9krFAxX4mX0b/uledR30fZfUP0tT8WaVwu+BRekl/wBFd+J6s+U+ifq48mUSi+UUv0yk/ERrkw3WH0P1z9G+aPQJXpHxA0oAIAIAIBICJxzw6X6T+XqEe6+Qjvx5nNgx/s8Poo/uBebT3FyPcq9ZLmyMwn49no638TGuvC9W+b9zzsf1y/GPsiL4XqOOTDZDKQ0xuY+Inxl8uUeVpcF0I42ee2gi28X3f7LeHiQyVo6c3DpLPu6zWfPdqBfXdp68pCmcssgj05gGAmKgFM63KgczQAayMOd1hz5newLF5oqsncyzamnMlg9pDmNHGDWzXi7HAesFckssj1oNOKZEU7aqOGWSO7+RnLTctLRm1LbWLwxjn79Q3n0C1pRTd2c1ar2IoslbJM5rZJHOBcNLnKLnmaNB6l3aEbbDlcmz1ViOEzPp6dtG5jOLjYLOzDkhgsLgHoHMuKpBS2kWuT1MxzQA45rAa8+7W6LLIhXRWeFauEWE1bvnRcV/8rmx/wDWtIK7sGYBgxvG8E2DWtcB0nQL0obDJ7T5SEttvRgWKyHiHyO/bAaPJu/qfWqzdo3Ec5WOfB8NfUCGFhbEx+Z0szjZkbGm75HnmAbr17lRtxgW7S9YZhrMWmZSUTHR4XSH4WXwXTO5rdL3ZWE8+9xtoFyuTSsXjHO7NroKRkMbIomhjI2hjGjcGgWAWRc6EAAgCgEgAgAQgMIx/DBSVc9OzwGOa6P/AAxyjO1n7ty0dQC87FQSlddp9l9CxEqmHcJftdjr2KwsVVdGx/gRNNS4fPMbmCNnkzva4+bbnV8JFNuRh/kGIlGMaS2PN/waLwmNJwypsbWERPkbNGXewFdstjPmaHWx5r3MhK8dbT9FnuO3A1nAnAYHETuGGi/qp9V7J+amRUo5DL/Nb9gXjS2n6TQ6uPJFocP/AE+zrxB1vJ7qf/O69N9V/B8VS/8AUf8Am/cqOK/Ey+jf90rz6O+j636h+lqfizSuF3wKL0kv+iu/E9Wz5T6J+rjyZRKL5RS/TKT8RGuTDdYfQ/XP0b5o9AlekfEAKAaUAEAEAEBE454dL9J/L1CPdfILfjzObB/k8Poo/uBebT3FyPcq9ZLmyMwn49nmVn4mNdeF6t837nnY/rl+MfZGfcOtS/NDGb5PDHQTYt7RY/WC3W05CgYfgs81jkIBDSHv5ILbaFt94tzhdcbWyKknVVccdTTMbbJC5pf1m4BJ67D2rOayLI9NVFZxkMc0e4G5AN7AjUFZLJlWrop+0UkRqYmgZnVYPJA1zxlov5HXB6i12+6wnC7yNqdRqNjgxeaDD43iqmiLnSZ3hrmvebWBYIxyrZbM3AW6FpBW+1Gcrt3MHow0zsy3DDM3LfeGl4tfrsu1ZRKHsqmFmtHQ0W9QXI9pK22HHfp6ws2ne6DyzKDw0Qf8KqS3ndA4gdUrLns1W1KP3Gf7rmB0UhABB3tC71tKdp24rWXsRbksF/3R/spm8glmd+1WEubRxixLoo43O8gaA89rr9qVY/8AhEU5feWDgWwenrY5WVDBJxLgSxxdlIeQYzYEXF43aG+7rXHOp9ljZR+65ttFRxwsEcMbI2DcxjQxo8gAssDQ+4QCKAAQBCAKABQCQGLbf/3nUeZT/wCmuHF7yPq/8d6ufM7eC3+8HfRJP9aFWwe6zn/yLrKfJ+5puOYcKmmmgJtx0Ukd+guaQHeokH1LsPnDBYS61njK9pLXtO9sjTle09YIK8ipBxk0foeCrxr0IzXDPmTEe0lQ2gdQAR8UWuj427uMEDyS6INta9iWh193NfVdSxS0dmZ4UvoEnXvpfZe/jyIeaTK0mxNtwGpJ3BoHOSbADrXJGLnKx9DXqwoUnN7EjRto8DdBgLYnDl04gnltuzCVslQfIM8h9S9WUfta8D4GhWaxEaj71355mcVUOdjmXtma5t+i4tdeVF6Mrn32IpqtRlC+8rE5tLtNLXcQJImRCAOJyvL88jmhtxdoytAB01PK6teqviIzjZHh/TPpVbD1ukqNZbLHJgFNxtZSRjnqYn+QQnjnHsj9qphVedzo+vVFHDaPFo3kr0T4wBQDSgAgAgAUBEY54dL9J/L1CPdfILfjzOfBz/Z4fRR/cC82nuLke5V6yXNkVhZ+HZ5lZ+JjXXherfN+552P65fjH2RS+GmtyPprtaQ0PeL63JcAR5AG+1dEV9xy9hQp9rJHB5/aJbY9A13Dm5l0ptZEMrTn3JJ1JuSfLvWbdyDa+D3hJiZBaokbHIzRzHZrTNDfCaQLB+/tWbRJPT7Qv4t00MbGuMGVs0hEZhhsXNbm0DTyubUm3VahpopGE4xVlzzc3vq4/OJ/8C2oJLMrUfYcNiDbo/lzrr7DI9K7A7ZyVFHFM5nGMYDDOW+HFI3LZxH7TSDf1rhqLRZKzZoDJAW5gRYi9+a3SqrMlvIofCPV5sMrH2uDFkaOpzgL+XUHsWsN4yjxPPtALxg9GntXZ4lZLM+9PDxsscZ3PkaHeY3lPPYPaoabdgntZo+KROkp6iVgu6Rr4YhzAWyuPkLntH7pW03tj4GME7onOB/Y6fDnVBqMvw0dM5uW5A+NLmkkDlA2uOsdK8yTTO6xpQVABAJAFAJAFABAJAZ9tbsLUVNW+eCSENkZGC2TjA4FgLdMrSCDosatFVHds9LAfUp4SLjGN7nRsRsZPR1D5p5InXhMTWxZz4T2OLiXNFvA5ulTSpKmrJlMfj5YyUZSjaxeFqcBS9sNhBUvM9M9sMzvjA4ExTWFgXW1Y/cMwvoNQdFnUpRqLM7cHj6uFleGx7V2FPOweI3txUB/xe6OT7Y7+xc2qZ7T21/kWW5nzLTsnwe8TI2ete2WRhzRxMB4mN3M8l2sjxzEgAb7XsR0U6Maew8fG/UquKylkuCL1LE17XNeA5rgWuaRcOaRYgjoIK1PPMtxXg0qI3H3E+OWL9lkrnRysHzc4BEgHMTlPTfeuaphoyd1ke3g/rlWjFQmtJLzI6PYPESbcTC3rdUNt/ka4+xZLCcWd0v8ijb7YZ8y8bFbFCicZpniWoc3JdoIjiYbEsjB1JJAu477DQLqp01BWR4OMxlTFT0p/wALgW5aHINKADkA1ANugEUBD454dL9J/L1CPdfILfjzObBz8BD6KP7oXm09xcj3KvWS5sisM+PZ5lX+JjXXherfN+552P65fivZFY4cMLD6OKoHhRS5D5sg/qwdq6lsucV87GJlbbMyRqo9oEgJx21lQYBC8tkDSCxzwXOYBuDbnL6yCetVceJNyDc4k3Op61ZeBA9pXSndFWbZ+jpUHLXMsC0GndY7uUJWn7oXPW2kNtK5q9ZUDSFmgtY25mjeB6tFmomTm28iM2hww1FHNCDkMsbhuBtccluvNoAkZWkbJfaea6SJ0fGQPFnxyEOHQW3a4doK7ou6M5krs1hs0sz3Qxvk4tpaMouN2Zxv5LdqRlFPMaN45HoTZWh4qkhaW2ORrnXGuZ3KN+sFy4qk9KTZso2ViYCzJCgAgEgHIAoBIAFABAFAJABAIoAIAhAIIByASACARQDSgAUA0oBqADkBD454dL9J/L1CPdfILfjzObCPiIfRR/dC82nurke5V6yXNkVhvx7PMq/xLF14Xq3zfuebj+uX4r2R17SYJHW074ZL6tdkIJ5L7aG24+QrpjwOOV1mYJX7E1MRIcGG24h2/r1C2cWFK6uV6ohcxxa8WI5lW9tpIyyWYCAtFBsi4iFLhYBYphtsGXzgsxqrpZZHUjIpmyZWywyPbGXht8pY5xHKGc7r6E6HmrUSbI7DaMNxKoneHGk4lptmdLIHWt80BoL+foCzaSWbKKGZYmlYmxgnClhBgxJ0zW/BubE9+U65TyC7/Jr1i/Ouyi8jKXAvnBDCWGuFtHTRyNNtHAtcCe0HRZ4hWkWpu6NFXOXCCgCgAgCgCCgDdAC6AKASAKACACAKAFkAUAggCgCgAgEUA0oBhQAQAQAcgIjGxy6X6T+XqEe6+QW/Hmc2Dj4CH0Uf3QvNp7i5HuVeslzZE4aPh2eZWfiY114bq3zfuedj+uX4r2RPRlbnIQuOYCZTePn3i9uxbxqK2ZSzRwR7ExNj5cYke43dcXA6gd/Spckyr2macIeFwwSNbFHkDWcuwOpLid51PQpW3IlFONE8taQ02fctFt7QSCR0i4I9RWt0ShklI5vhtcNCbEEGw51OVgNpacPda9r7rjf1KqWd0G7GxcCeGlnuq5cCyRjDYtLXWBOosb7wQesrKq9F2CzNXaue5dH0agPjPQRSX4yNj7tyHM0Ou35uvNqpUmthDVx9DRRwtDYmNYALaAXsOk7z61MpN7QkkdYVSRNQDkAEAkAggCgEEA5AJAJAJABAFAFAJAKyASASASASADggPmUAEAkAHICJxscul+k/l6hHuvkFvx5nNg7f7PD6KP7gXm09xcj26vWS5sisOHw7fMrPxMa7MN1b5v3POx3XL8V7E20arY5T7AIAhAQu1GykOINY2fMAx2a7LBxHzSehXjNxIauGbZaJz4XCNjBAzi2ZRuZe+UC3/lytXUi0UimmV7bjYx1SbQssXBrM+4NbfMfVca+VXhKGhmyrcnLYVfFuCqaE/wBjLpeL+Ejc7K0k6HI4X1N7qITiu0nN9heeD/BZIDPJI0tFQY3BpFiCwOadN40tvVa7i3kyad1tLgxc5ofUBAPaEA8NQBAQDmBAfZrUAg1ANc1AFzUAwBAKyA+lkALaoB2VADKgEWoAWQDw1AEhAANQByoBZUAsqAQagAWoD5uYgE2NAfNzUACxARWNs5dL9JP4apR7rEd+PM+eCR/2eH0MX3AuCmloLkj160n0kubKtV6EhzWOyvlsSHgjO8uI5Lx1diiNadO8VbazV4WliLTle9l2/A0EeLZ/F/8A2ra3U8PIzf02j4+fwOuPFs/i94o1up4D/XUfHz+AgjxbP4veKdbqeA/11Hx8/gcC3xcf8XvE1qp4Ef6+j4+fwOu3xcf8XvFOtVB/r6Pj5/Art8Wztl7xRrVTwH+vo+Pn8Bu3xcf8XvE1qp4Ef6+j4+fwK7fFx/xe8TWqg/19Hx8/gQLfFx/xe8TWqg/19Hx8/gcC3xcfbN3inWag1Cj4+fwEOb4qPtm7xNZqEahR8fP4H522+Kj/AI3eJrNQjUaPj5/AA9vio+2bvE1moTqFHx8/gQe3xUfbN3iazUI1Gj4+fwPD2+Kj7Zu8TWahGo0fHz+A8Y3xUfbN3iazUGo0fHz+AGRvio+2bvE1moTqNHx8/gXGN8VH2zd4ms1CNRo+Pn8Azt8VH2zd4ms1CdRo+Pn8Czt8VH2zd4ms1BqNHx8/gOdvio+2bvE1moRqNHx8/gXGN8VH2zd4ms1BqNHx8/gPGN8VH2zd6ms1BqNHx8/gRkb4qPtm7xTrNQajR8fP4Fnb4qPtm71RrNQajR8fP4Bnb4qPtm7xNZqDUaPj5/AeMb4qPtm71NZqDUaPj5/As7fFR9s3eprNQajR8fP4Fnb4qPtm71NZqEalS8fP4BxjfFR9s/eprVQnUaPj5/AuMb4qLtn71NaqeA1Gj4+fwDjG+Ki7Z+9TWanh5DUaPj5/AuMb4qLtn71NaqeA1Gj4+fwHjG+Ki7Z+9TWanh5DUaPj5/AQ9vio+2fvU1qp4DUqPj5/Ac7fFR9s3eprNQjUqXj5/A3M3xUfbN3inWahOo0fHz+D5TPbcfBRds/eqNaqeBZYCi+Pn8D6ScNOZsUQc03afhTYkFtxmkOtiR601mo12E6jRi01fz+CzYVTZYYm3vljYL26GgdKmEbRS8DGrVvOTt2s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1570038"/>
            <a:ext cx="6715125" cy="327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6" descr="data:image/jpeg;base64,/9j/4AAQSkZJRgABAQAAAQABAAD/2wCEAAkGBxQSEhUUEBQVFBUUFBQUFRUWFRQVFRUVFRYWFxUUFhgYHCggGBomHBQWITEiJSorMC4vFx8zODMsOCotLisBCgoKDg0OGxAQGy8kHyQsLCwsLCwsLCwsLCwsLywsLCwsLCwsLCwsLCwsLCwsLCwsLCwsLCwsLCwsLCwsLCwsLP/AABEIAJ0BQgMBEQACEQEDEQH/xAAcAAABBQEBAQAAAAAAAAAAAAABAAIFBgcECAP/xABREAABAwIDAggHDAcGBQUBAAABAAIDBBEFEiEGMQcTIkFRYZHTMlNxcnOBoRQVIzM0UnSSsbK0xAgWQoKjwdEkNWKis+ElQ8LD8CZkk6TSF//EABsBAQADAQEBAQAAAAAAAAAAAAABAgMEBQYH/8QAOxEAAgECAgYJAwQCAgAHAAAAAAECAxEEIRIUMTJRcRMzQVJhkaGx4QUicjRCgcEGFYLwIyQ1Q5LR8f/aAAwDAQACEQMRAD8AsMURe8NaGZne6Xlz+MPgTBgAyuHM/wBi5aFGE4uUuLPSxeJq06ijB2Vl2eB0+88nRB2T94tNXpcDn17Ed70Q4YNJ0QdlR3inV6XAa9iO96IcMFk6KfsqO8TV6XAa9iO96Id7yv5xT9lR3qavS4DXcR3vRHyGGuJs0U7j1Co/nKodCkuwa7iO96I66fZ2Z37FMB1+6e8UKjR4DXcR3vRHT+qsv/tuyp71OhpcBruI73oj5SbNTDc2nPk90fzlUdFR4E65iO96I+YwKS9rU9+ttUPtlVtXpcCHjMQv3eiHe8EnRTdlT3qnV6XAjXa/e9EH9X5Oim7KnvU1elwGu1+96I+gwGTopvq1HfJ0FPgNcr970Q73hk6Kb6tR3qdBS4Ea5X73oge8MnRTfVqO9ToKXAa5X73og+8MnRTfVqO9TV6XAa5X73ohe8EnRTfVqO+TV6XAa5X73ohDAJOim+rUd8nQUuA1uv3vRC94JOim+rUd8mr0uA1yv3vRC94JOim+rUd8nQU+A1uv3vRB94JOim+rUd8nQUuA1yv3vRC94JOim+rUd8nQUuA1yv3vRAOASdFN9Wo75OgpcBrdfveiF7wSdFN9Wo75NXpcBrlfveiD7wSdFN9Wo75OgpcBrdfveiB7wydFN9Wo75Ogp8BrdfveiEMBk6Kb6tR3ydBS4DW6/e9EH3gk6Kb6tR3ydBS4DXK/e9EfP9XpOim7KnvU6ClwJ12v3vRB/V2Topuyp71OgpcBrtfveiENnZOim7KrvU6ClwGu1+96IX6uydFN2VPep0FLgNdr970QP1dk6Kbsqu9TV6XAa7X4+iB+rsnRTf8A2u9UavS4DXa/H0QP1ek6Kbsqu9U6vS4DXa/H0Qv1fk6Kbsqe9TV6XAa7X73oge8EnRTdlT3qavS4DXa/e9EA4BJ0U3ZU96mr0uA12v3vRA94ZOim7KnvU1elwGu4jveiPjJh5ifEJGQlssnF8jjw4fByPvd0hH/Lt61Dw9OzsiY42vpJN9vBHXhMh4iLU/FR85+aFy05PRXI9GrFacsu1kXhnx7PR1n4mNdWG6t837s87HdcvxXsieC2OUcEB9WoCnY/jrzKYWjI1pIdc2c63O08wt0KXkVTbLlsoGlmgA0FjuJ6d+p8qzbuaIsACrFZkMJCs0EfN4sLnmVbFrkWybOSbW0HTuJOvsWiWRRs+oUgIQDggHIBqAcgCgEgAgCgCgEgAUAkAUAEAEAigEEA66AQQBKABQAQAKAaUAwoBpKAaSgInGzy6X6T+XnR7r5Bb8eZz4R8RD6KP7oXm091cj3KvWS5sjcM+PZ5lZ+JjXZhurfN+552P69fivZE6Fsch9GoD6BAVDb7DsrBUs0cxwD/ACE2Dh13sPWokD77HYq0Obd2+xJ6uvqWWbZZFxqdqqSMgPqIwSQAMwJJOgAA1vdaKEuBDyI6q4RsOZoakE84ayV9iN4OVpseoq/RTIujjn4RqCVrmxznNbTNHIwfWc0AKJUZ2uFJEng0wkia9pBBFgQQRySRzadKdgSsd4QDkAQgHIBIByAIQAQCCAKAKASABQACARQCQCQAKAAQBQDggCgGlAJAAoBpQDCgGFAMKAisb8Om+kf9idHuvkI78eZy4SfgIvRR/dC82nurke7V35c2cGGfHs8ys/Exrsw3Vvm/dnmY7rl+K9kTy2OUexAfUICE25jc6hnDPCyty6X1zNIvqoYMQoaudwtMHtvezS0sFxv0sLkdJuV10tFOyM2zRtgdgnSyxVMk0D44nh+SNxe4uGrQ+7Rk1sba7kq1crWCVywbccHlNNJJVulMGYAyAMz5niwDmgOHKdoCNbm24rOnUe7YlxW0x+XDWccY3ve2K9i8Na54bcXJbcC+/QHtXU4OxntNw2GoRBSMia8SMBc+OQW+EjeczXEDS+tvUuKazNo7CxBUJHIAhAFAFAFAEIBFAIIAZx0jtCi6LaEuAVJUKAaXDpHaouW0JcBKSryAXDpCi6LaEuAQpKgzDpHaoui2hLgIqSoLqLolRb2IQPQlw4tbUOCkgGcdI7VF0W0JcBEqSrVhFw6UuSot7EC6i4aa2oYXjpHal0ToS4DS4dI7UuhoS4DVJDTW0aUIIrGhy6X6T/2J0e6+Qjvx5nNhA+Ai9FH90Lzqe6uR7tXflzZH4X8ez0dZ+JjXXhurfN+7PMx3XL8V7Inlsco9qA5KrGoIjaWVrSN4N9PLZVckibMhdodp6WSmlbFKHvIFmN8J2ovlDrA6X51WU01tLKL4GZYzSVLKgukikcwtD4XtYXjI5tsrsoIaQb3B6fIujDzgltMppli2ErzRSS1D4pnnigyOJkb2md73aO3eA0RuJcd2Yc5AO1WcJJJNFI5Fhpdsa2cviqsPM8D7tflY6GzT0GV2VxHTcbr3HNlLoo5qWZZXfYZ/imCiOR4kqYGR3IaXzMMpZrlJjjLuUBYEdO5S8ZG2y5KpSfYS+H7Yx0ohjgqZpY4YeJEbIxHE43u6TNIM2Yk9Ggta/PxzqybyRrGDXaSFLtNLWSxMLhDCJWOdkzhuZpBBmk8Im457XtbnuJhJ53KSRq9JUNkbdjg4br9YV1K6yB9grASAcEAQgCCgCgIXbM2oKm3iX/YqVN1nVguvjzPKUWISlwBkdvA39ah0422F6eMr6a+97eJ622fdelgJ8TF9wK0N1GWLVq87cWSF1Y5zytt5HLS188Qe4APJbqfBJNv6+tYwhFrNHp4rFVoyTjNpNJ7f+9psfBDjmbCnOebmn4y99+UAu+0OUxejdcClZOtKnLtlZPmsjBcSxaV0sjuMdq9x0J6TqkacbK6Ir42sqktCTSvlyN92Ex//AIEZSbugilbf/EBdvtcAovaLXC5eUekr05P9yTf9+x5+OISvfyZHcp2mp5zp9qtoRS2GbxmInUtGbzeR6q2QojDRU8ZvcRNJvqQXcoj1ZrKaatEzxk9OvJ+J524SNoHzYjO5j3BodkbY6WboD2WVYwjLNo2r16lFqlCTVktnHadvBFj74sSiEjyWyXjNz87Qe2x9SSio2aQp1qleMqc3fK6vxXwelQFqcC2nkTHK+UTyASO8M8559SsoQi4ptHoYrF1o1XGMmkvE1bgK2sLs1HM65uXxEnn/AGm+vf6utSloyt2MpUk8RS03nKO3xXY/4Ktwz1b24nIGvcOSzcf8DVEYqUncvVr1KdKmoStl2cyV4LKl7qDEi5zieK5yeg/1KpJJXS4G+HqSqdFKbu9Pt/gzD3yl8Y7tWvRw4HDruI778xe+UvjHdqdHDgNdxHffmbVwBTOfDUl7i7lR7zf56rFJTaRrXqSqYeEpu7u/6NVIWpwEVjY5dL9J/L1CPdfILfjzObCB8BD6KP7oXnU91cj3au/LmyOwv49no6z8TGuvDdW+b92eZjuuX4r2RPrY5RzUBSNuNkTK/wB0RNLzb4SO+pt+0zUesXWcollIzDEaa2YNubaEW8E3tlvbfod1/Ys9E00z4YVUVLXNZBPKzO7KLOcGh3WM3SjjB9ha8rFyi2dxKZwY/FAHm+WMzPD9N9rOvfpVNKnH9pEdKTG1nBnVcZG2rqi5r35S4yF1jYu1DjoNN/WEdZJZIta/afaTZzCqTSSoEr2us4MeMzB0keU8yq6kmtgcGVs0UM8j30z5WsiII01ykjn5ucHt1Cup6LsyXTcoaSZokGwcbwA2okhz8oMvdsjm7pNbEkE3O/fpZXi1exy3L1geENpYwxrnO0YC51rnI3KDYAC/StYxSBIKwCgECgHAoBAoByAhdtfkFT6F6pU3WdWC6+PM8kweE3zh9qu91mNPrFzPX2zvyWD0MX3Aq091GuM6+fNkkrHMYH+kDheSqinG6Vlj1ubp9gb2rNZTa4nXP78PGXdbXnmv7IPYXaDiKHEIr+HE2w/eAP8AlL1SpvczrwWdNyf/ALbb807eqKKGk69G9bnlbS74Fj/F4PV09/Dkjt2kk9uRYS37cT1aD/8ALdJ3br/5bP7IbYTC/dNdBFa4Lxm80HX2LSpstxOTBq1TT7qb/wDr1PTm1OJCmpJ5bgZIzl853Jb7SEm7RyK4aHSVkns2v+M2eUaNvHVDb655AT5L3PsRvQhyJpJ4jEpP9zG0spgnDgbGOTf5psSpf3RIpy6Gur9jz9mevMGrRPBFKP8AmMa71kajtukXeNylan0dVx4M8j498ok87+QUU9xGmM6+Q3B8RfTTMmjJDmODhbfvBUyjpKxnQq9FNN7O1eHaWHhNxQVVWJ27pYo3eQ5QDbquCqUndt+J14+moKmlmtHLlcvPABTtkirGSAOa8Na5p3EEG4Km15teBnGbhh4yjtUn7I+fDbgNPSwQ+5omx53uzWub5ctt5PSVFlGasXdWVXDycuxrsXiUXgypGS4hDHK0OY82c084JCmor25mWDdpSfCL/o9J4TgsFKHCmibHmsXWub2va9yek9qsopbDKriKlWym9hIKxiROOeHS/Sfy9Qj3XyC348zmwf5PD6KP7gXnU9xcj3au/LmyMwv49no638VGuvDdW+b92eZjuuX4r2RYAFsco5oQHxxJt4nWaX6eCCRfq01t5FDQMzxVgA+Dg1lBexrAAC53JudTr1XvvWTRaP3OyKpgOCGreYg/inRvAJdoGgg81xrdUk7ZnTCN1ovaXLZ7YaOZhbOZRMAGeGbRuBvnHwbQDbTwnjq5xTpE1axZ0pJ37Ds2d2O42LEaaoe6R4AEL3Euy2Bc0tvz5hqoW3+CrnkrcTr2c2abTwRuMEbgW8mQ2Mkcjm5XFhLSdSDqD0BUlOa2F3RjKVj47Q4bDRQtEQY10rmNebHwd3lOl7neSSU0HdNu5qrRWiSezO0VDUVfEsmk42naYmRSBrWEtOUujOuZ2lt/WAu6MLK55rReirEAQCQCQBCAIQD0BC7a/IKn0L1Spus6sF18eZ5Jg8JvnD7Vd7rMafWLmevtnfksHoYvuBUp7qNcZ18+bJFXOYzrhxwzjsP4wb4Xh37rtD7Q1ZzyaZ14b7oTp8Vf+Vn7HnmGpLWvaNz2hp9Tgf5EetXcU2nwMYVZQjKK/cretyXwfCnSUdXKBpGI7no5X+6znJ6aOzDUoyw9Rva9n8ZsiGVBDHM5nFpP7t/6+xaNZ3ONVZKDprY7ehp36P8AheeqlnI0iZYec7T7CexUec15m0Ptw8n3ml5Zv+i3cPOK8VRMhB1mfr5rRu9v+VJZySFH7aU5/wDFfzt9LmLbH1cMNXFLUX4uNweQBcusRyQOsXU1E2hgpRjU0pO2Ts/H+Djx18bp5HQm7HOJadxsenrSndRSZXFyjKtKUXdP/r9T0JwIYtx+HhhPKheWdeU6g9uZRDK6L4j7lCpxVnzWXtY8+Y98ok87+QU09xFcb18iQxnB3NpaapA5EjMhP+Jlhr12I9ipCT0mmb4qjHooVI7dFX/nYyEknLmtB/YBA8hN7LVKxwyqOSSfYbP+jv4NV5WKn72dEv0sfyfsjq/SF+T0/nv/AOhHvr+RT/TT5r+zOuCX+84PO/mFM+zmRhf3/i/6PTRKucoQgIrHPDpfpP5eoR7r5Bb8eZzYP8nh9FH9wLzqe6uR7tXflzZHYX8ezzK38VGuvDdW+b9zzMd1y/FeyLBZbHKOagPoAgMl2yxQ8fIXPbB7mblhB1ddoz6O5rlwHRr1lRKOlkKc3F3RRcPx576svjHLfl0Ggc8DfZYyp6MDshWcqlzZNhaySQDjTYnc224E6W7DquWTsdMpuStbYNq9onUVe/3TC5sThZsrSHBzLOLb23auOh3XTSszGOhKDSJfZ33Q+jL3hoEp4yBlsrgx3KDSTz2/mqO5dVYOomyCn2efKIZJHF8klZBxQdqGxxSiSVx9UZHkA6VvSvpI58TUu7GL7ZbMz4ZU8VM5pd8Yx8b7ki+j7eEw3HPbquvUupHGjd+Cra8V9I1srwamIZJWk8pwHgy257i1z0grFposXUqABAOsgCEAggHFAQu2nyCp9C9UqbrOvA9fHmeSoPCb5w+1Wewwp9YuZ6+2d+S0/oYvuBVp7qNcZ18+bJBXOYjdo6D3RSzRWvnjcB51rt9oCrNXizfCz0K0WzyJURZXub81xHYVKd1cpVhoTcODaNu4M9ns+CVV261AeR18W3M32kj1LJq+k/8AuR6MJdHKlB83/wAvgw+RmVxB3gkH1Gy1WaueZOOhJxfZkeiuAvC+Kw8yEazPv5WtGntc4epUjm2zpxH206cPC75v4sZ3w6YtxtfxQPJhaG+vefaSPUpjnJsVvsowh/yf87CG2H2CmxNkjoXNZxZAOe4Bve1iAeg9iOTvZEU6NPo9OpJq7srK/wDaPhtxsVLhjo2zOa7jASC25GnNcga6H2JGTvZkVaMIwU4O6vbNWLd+j/i3F1UkBOkrLjrc3X7Ae1RLKVy9L76Eo91p+eT/AKM4x75RL538gpp7qKY3r5G27G7PtrsAEJHKJeYz0PAFtea+71qijdO227OqVRQlBS3XBJ/98DCa2ldFI6N4Ic0kEHTctYvSV0cFWk6c3B9hsv6O/g1XlYqfvZvL9Kvyfsjq/SF+Ip/Pf/0I99fyKf6afNf2Z1wS/wB5wed/MKZ9nMjC7Z/i/wCj0yVc5QoCJxvw6X6T+XqEe6+QW/Hmc2EH4CH0Uf3QvOp7q5Hu1d+XNnBhnx7PMrfxUa68N1b5v3PMx3XL8V7IsIC2OUpWK8J9HTyzRESPdECAWtu18jdDGDzWOlzpvUqLYM1xjhXr5ieKeynYdwjaC4DoL3gknrFloqa7SCnYjis07i6olfITvLnF17bt6i1gdWzUbDIXPlbE5gD4nONhxgIIB/w2Bv5VSWwtFtO6Nl4N8Wa9r4py1koF2SDUAG3WMwObS3XuXJoZm85t5rtOnG6+eGUOkfHKN2dsAlBtqeQZQQLdYt1rnlmzppQoaGe0sWG4hLUNa+Z74ImuaWjK0F9rG7uRYN03DUX3qJPiVnGml9mbIzbHHX0cjZ2DM0NdFTw6gyzvcXudYa8W0AXd1W3ldULJaTOTop1ZqKRkO3NKal4q4zJJI+Npqs4DQJWNALo7m+QgaC2lvJbWlioX0XtOup9OrRTnFXRU8PqnxPD4XujePBe1xYR+8Ny7lbtPONDwfHa+NjXtqZCee7s4PqdcFa9FFozc7MsmD8JVRGQKgNmbz6Bj/KCNPUR2KksOuwlT4kuzhYj90BhgcISQOMzcsX/aLQLW6rrJ0XbxLaavY0aN4IBBuCAQekHcVgXHhAEoD4V1IyaN8Ugux7S1wva4PWNyhpNWZenUlTkpR2oqH/8AK8N8Sfrf7Kmh4s6Nbad9GPkXGlgEbGsYLNY0NaN9g0WH2K6VlY5pzc5OT2s+ikqIICnVPBjhz3ue6E3cS48rnPlCp0aWxnW8XJ5yjFvkWbCcMjpoWwwtyxsBAG/ebm/aVMYpKxjUqyqS0ntKvJwXYaSSYTcknwun1KNDxZs8Y5O8oxb5FowugZTxMihGVjBZovfnvv8AKSrRVkYVKkqktKRXcQ4OKCeR8ssRc+Rxc45jvcbneOklV0F2M2eLk0rxi7ZZomdndnYKFjo6VmRrnZjrfW1vUP6lTGKRnVrSqJJ2SWxJWPntHstTV4YKpmfi75bG2+1/sSUbu4pV3TTikmnxVyPwjg9oaWVs0ERa9hu05vttvUaBd4qVmkkr5ZI5puC/DXuLnQm5Nzyv6hQqdtjJeLlLOUYt8ix4Jg8VJEIaduVjSSATfU71eMUsjKrWlUd3yyyIPF+D2gqZXTSw3e83cQdCec2VdBGixUrJSSdss1md+zmy1NQ5/crCzjLZtSd17fapjG2ZWpiJVIqLSSXYlYO0mzdPXNa2qZnDCS3W2+1/LuCSgm7ilXlTTikmn2NXIvCdgKGmlbNDEWvYbtObn9Q1UdHzLvFSs0opXyyRZ1c5QFARONeHS/Sfy9Qj3XyC348zmwj4iH0Uf3QvPp7q5Hu1d+XNnDhfx7PMrfxUa6sN1T5v3Z5mO65fivZFgfextYGxsTuBtoStjlPKlDOMxa83ve5vqSTrYnpWqtYg45mZSWkbjoTobKU9HJg+dk2sHfs/hjqmpigbvkcBuvYbybDfYAm3Us6mSLwtpZmwYNBR5DHDC7NCXB0jS9kvwVs8gscoHKabWI5QvfeuGTazudyjGbvYlcGpWw1BM0sckAklDs7oszfCGV4Fs3LYSLDUOuqxlFPNZmM4SezYXXFMUjmo3mF4vkJa4tOpYL3A3rZThUVjKVKdNpMweWqkrJDJPK4zEDKTYsyjcIwLZB1DrK5KtRrbmj3sHh4TyTtIZjjTHTuaXlznloabb8xvbyAAn1JhYKpWVuw3+oSdDCuMnmyhlll77ifJlr2bqHCFweeTfkX5hY39X+62hkjKe06oznAe0G17F1jlDt+W+69rmylO5U7scwl0NOx0gyvcwyWuDZpcRGdOkNv6wovdEXuzRuCbaqOWBlPI60ts0YcTy22uWtvztsdOhclaNnc6IPsNFCwLBKASACAKACASAKACABQAagHIAoAoBIBIAIAFAAlAMKACAagFZARWNjl0v0n8vUI918gt+PM58HHwEPoo/uBedT3FyPdq78ubI7Cvj2eZW/io114bq3zfuzzMf1y/FeyOjbHEpKainmgAMkbMwuLgai5I57Ak+pbHKeXjHoD0/wDm9baN9hAnzEgAm9t3Uqt5WAwIlcGkcEWE3c6pD2slZJHHCH3DXB9+M3fuj1lY4jdsdGHV5li2swCsZUl7C20ptJZ+UEOsHAm40IAv5OzkjovJnWm0rpFsrBNxd63CoHscBmfE5krd4IcWixJvY6XO7VRJyjsKRjTm9HSZx7ETA1kwjjlbDGHFkMge0QhxuTyt+bIbA7uvm0oxT+5lcTK0VFO/EfJwTxyNzwzPp5c7idBIw3N7ZbtItqNDY9Cu6MZIrHGVIO8SPxbg/EFDVS10gm4lj3xCLMzVo5L3X1B1Og06ymHw/Rz0ky+K+pyxFNU5RX9mR1DmNc1jmZmhrf3tNSOjn1Xr27TzLjo5AL8VE7983DR1B2m7nspsyNp10E75Bc6ZZALc2txb2exSr3IZI47ijjTgON7MDG9TRYge0qXksiiWZzRE0poXtcRI0xPI3WcZL5esZQD+8saivEvF/dkenAuI3EgEEAkAigAgMo2t2jxCCtmiFRxbBlfCBFEQYXDkm7mkkhwc067wuetVlT7Mj2Ppv0+ji09KTTXLYdew22NQ+rbBWSiVszXCNxYxhbKwZw3kAAhzQ/fztHSlGt0l0yPqf0zVFGUXdM5NqNtao1UrKSYRQwu4oWjjeXvZ8Y4l4O5122HzFFbEaDskafTvpCxVN1JtrPKx0bDY/X1Na2N8/GRMY58wMUTQGkFsYBY0EOL7EdTHK9GrKortGH1PBUsI1GMm37I+22G3kgkfBQFrRGSySoIDznGjmQtPJ5J0LjcXuANLqK1dU8trLfTvpcsV9zdo+/Iqfv8AVl7+7am/Tnbb6uXL7Fy63M91fQcLbt8yzbLcIMrJGxYg5r43kMbUZQxzHE2bxwbySwmwzgC3OLajpo4hTyeTPE+ofSJ4ZacXpR9UWzhExaWlozJTuDJDLDGHFodlD32cQHaXt0rab0YtnnYekqtWNN9rMyqtuMRjY5/uq+RpdYwwWOUXsbMvZcsMU5SSse9ifoVOlSlUU3km+wvvCTjtRTR03uZ4jM0jg52RrzZsZdYBwIGq6Ks9CNzxsBhViaypt2Kfhm2deKinD6jjGvqIInNdFCAWyytY7VrQQbO01WNLEOcrNHpY/wCjww1F1FJvZw7TZCuo8EYUAEACEAEArICKxzw6X6T+XqEe6+QW/Hmc2DfJ4fRR/cC86nuLke5V35c2RmFfHs9HW/io11YXq3zfuedj+uX4x9kffa7G4KSle+qPIe10YYAC6QuaRkaDpuvv0W5yHnXDKJrg4mSzSSMlgXEDcTzArZRsQzlq6RrTo48+/qU6FyLkzsNsbLiEhy3ZBGC6aYi4aALlrfnPI5vWVW6iSXPH4WUjI44RZrg5pB1cTyS03+cABbzVxy+7N9p3UfsSZbji2Hvp2CeGSMlts4zDUDeJG3B8h7Fz2kjZqbldPIh34nFGD7lralrQCQ3RwF+gNsApUdJ7Czdld2NA2VonU1PAHgufK3NKXWLw+xc0uPRzW3XPWt2+jSR5dWrpSbLTRsIbrp5DfcLDX1LZMhO5D7cxg4fWA7jS1H+m5WRna0jzlQcqC5tcOFjbWzgbi/YvShumbOiKcvcLtbq3ILaX6DYDerbRY5nMMRyuFsuZ5Gu+5F9fX7VXNB5nBBUcc5gd8XEA5/Wb3y/Z2KqzJeR2UmeplNS8WgpzmLtzSWDM2MdJ0Hq8oUSad7hfbzN54Ma58+HRSyXvI6Z2pJIaZn5Rc8wFh6l550MtSECQCQAKASApXCjgnHU4qIxeWlzPsN74TbjmddgA8dbLc6zqQ042OvA4p4avGov55dplbnus18LrPYWyROHM9hDmHyXA9RXnU59HO7PtsbQWKw7iu1XX9DQRGy7jo0Eucd553OPSSbn1qrbqT8WXhGGFw6T2RRp2DUTsMwiedwtUvifO++9shbaGI+ZdgPXmPOvUhFQjbgfCV608TWc3tb//AAzOCLK0N32FrneTzk9ZOq8qcnKVz76hSjSpKC2JFih2Re7DDXiV2fI6dsNm8WYGkmxNs2csBde9rkCy71hoaFu0+Ul9br9PpJ/ZfZ4FeewOaQdWuFj1gheenoyufWyjGtTs9jXuXfHMRdUYBTPeczxNTxPcd7nwymJzj1ksv616lR3pt+B8Lg4OGMjF9krFAxX4mX0b/uledR30fZfUP0tT8WaVwu+BRekl/wBFd+J6s+U+ifq48mUSi+UUv0yk/ERrkw3WH0P1z9G+aPQJXpHxA0oAIAIAIBICJxzw6X6T+XqEe6+Qjvx5nNgx/s8Poo/uBebT3FyPcq9ZLmyMwn49no638TGuvC9W+b9zzsf1y/GPsiL4XqOOTDZDKQ0xuY+Inxl8uUeVpcF0I42ee2gi28X3f7LeHiQyVo6c3DpLPu6zWfPdqBfXdp68pCmcssgj05gGAmKgFM63KgczQAayMOd1hz5newLF5oqsncyzamnMlg9pDmNHGDWzXi7HAesFckssj1oNOKZEU7aqOGWSO7+RnLTctLRm1LbWLwxjn79Q3n0C1pRTd2c1ar2IoslbJM5rZJHOBcNLnKLnmaNB6l3aEbbDlcmz1ViOEzPp6dtG5jOLjYLOzDkhgsLgHoHMuKpBS2kWuT1MxzQA45rAa8+7W6LLIhXRWeFauEWE1bvnRcV/8rmx/wDWtIK7sGYBgxvG8E2DWtcB0nQL0obDJ7T5SEttvRgWKyHiHyO/bAaPJu/qfWqzdo3Ec5WOfB8NfUCGFhbEx+Z0szjZkbGm75HnmAbr17lRtxgW7S9YZhrMWmZSUTHR4XSH4WXwXTO5rdL3ZWE8+9xtoFyuTSsXjHO7NroKRkMbIomhjI2hjGjcGgWAWRc6EAAgCgEgAgAQgMIx/DBSVc9OzwGOa6P/AAxyjO1n7ty0dQC87FQSlddp9l9CxEqmHcJftdjr2KwsVVdGx/gRNNS4fPMbmCNnkzva4+bbnV8JFNuRh/kGIlGMaS2PN/waLwmNJwypsbWERPkbNGXewFdstjPmaHWx5r3MhK8dbT9FnuO3A1nAnAYHETuGGi/qp9V7J+amRUo5DL/Nb9gXjS2n6TQ6uPJFocP/AE+zrxB1vJ7qf/O69N9V/B8VS/8AUf8Am/cqOK/Ey+jf90rz6O+j636h+lqfizSuF3wKL0kv+iu/E9Wz5T6J+rjyZRKL5RS/TKT8RGuTDdYfQ/XP0b5o9AlekfEAKAaUAEAEAEBE454dL9J/L1CPdfILfjzObB/k8Poo/uBebT3FyPcq9ZLmyMwn49nmVn4mNdeF6t837nnY/rl+MfZGfcOtS/NDGb5PDHQTYt7RY/WC3W05CgYfgs81jkIBDSHv5ILbaFt94tzhdcbWyKknVVccdTTMbbJC5pf1m4BJ67D2rOayLI9NVFZxkMc0e4G5AN7AjUFZLJlWrop+0UkRqYmgZnVYPJA1zxlov5HXB6i12+6wnC7yNqdRqNjgxeaDD43iqmiLnSZ3hrmvebWBYIxyrZbM3AW6FpBW+1Gcrt3MHow0zsy3DDM3LfeGl4tfrsu1ZRKHsqmFmtHQ0W9QXI9pK22HHfp6ws2ne6DyzKDw0Qf8KqS3ndA4gdUrLns1W1KP3Gf7rmB0UhABB3tC71tKdp24rWXsRbksF/3R/spm8glmd+1WEubRxixLoo43O8gaA89rr9qVY/8AhEU5feWDgWwenrY5WVDBJxLgSxxdlIeQYzYEXF43aG+7rXHOp9ljZR+65ttFRxwsEcMbI2DcxjQxo8gAssDQ+4QCKAAQBCAKABQCQGLbf/3nUeZT/wCmuHF7yPq/8d6ufM7eC3+8HfRJP9aFWwe6zn/yLrKfJ+5puOYcKmmmgJtx0Ukd+guaQHeokH1LsPnDBYS61njK9pLXtO9sjTle09YIK8ipBxk0foeCrxr0IzXDPmTEe0lQ2gdQAR8UWuj427uMEDyS6INta9iWh193NfVdSxS0dmZ4UvoEnXvpfZe/jyIeaTK0mxNtwGpJ3BoHOSbADrXJGLnKx9DXqwoUnN7EjRto8DdBgLYnDl04gnltuzCVslQfIM8h9S9WUfta8D4GhWaxEaj71355mcVUOdjmXtma5t+i4tdeVF6Mrn32IpqtRlC+8rE5tLtNLXcQJImRCAOJyvL88jmhtxdoytAB01PK6teqviIzjZHh/TPpVbD1ukqNZbLHJgFNxtZSRjnqYn+QQnjnHsj9qphVedzo+vVFHDaPFo3kr0T4wBQDSgAgAgAUBEY54dL9J/L1CPdfILfjzOfBz/Z4fRR/cC82nuLke5V6yXNkVhZ+HZ5lZ+JjXXherfN+552P65fjH2RS+GmtyPprtaQ0PeL63JcAR5AG+1dEV9xy9hQp9rJHB5/aJbY9A13Dm5l0ptZEMrTn3JJ1JuSfLvWbdyDa+D3hJiZBaokbHIzRzHZrTNDfCaQLB+/tWbRJPT7Qv4t00MbGuMGVs0hEZhhsXNbm0DTyubUm3VahpopGE4xVlzzc3vq4/OJ/8C2oJLMrUfYcNiDbo/lzrr7DI9K7A7ZyVFHFM5nGMYDDOW+HFI3LZxH7TSDf1rhqLRZKzZoDJAW5gRYi9+a3SqrMlvIofCPV5sMrH2uDFkaOpzgL+XUHsWsN4yjxPPtALxg9GntXZ4lZLM+9PDxsscZ3PkaHeY3lPPYPaoabdgntZo+KROkp6iVgu6Rr4YhzAWyuPkLntH7pW03tj4GME7onOB/Y6fDnVBqMvw0dM5uW5A+NLmkkDlA2uOsdK8yTTO6xpQVABAJAFAJAFABAJAZ9tbsLUVNW+eCSENkZGC2TjA4FgLdMrSCDosatFVHds9LAfUp4SLjGN7nRsRsZPR1D5p5InXhMTWxZz4T2OLiXNFvA5ulTSpKmrJlMfj5YyUZSjaxeFqcBS9sNhBUvM9M9sMzvjA4ExTWFgXW1Y/cMwvoNQdFnUpRqLM7cHj6uFleGx7V2FPOweI3txUB/xe6OT7Y7+xc2qZ7T21/kWW5nzLTsnwe8TI2ete2WRhzRxMB4mN3M8l2sjxzEgAb7XsR0U6Maew8fG/UquKylkuCL1LE17XNeA5rgWuaRcOaRYgjoIK1PPMtxXg0qI3H3E+OWL9lkrnRysHzc4BEgHMTlPTfeuaphoyd1ke3g/rlWjFQmtJLzI6PYPESbcTC3rdUNt/ka4+xZLCcWd0v8ijb7YZ8y8bFbFCicZpniWoc3JdoIjiYbEsjB1JJAu477DQLqp01BWR4OMxlTFT0p/wALgW5aHINKADkA1ANugEUBD454dL9J/L1CPdfILfjzObBz8BD6KP7oXm09xcj3KvWS5sisM+PZ5lX+JjXXherfN+552P65fivZFY4cMLD6OKoHhRS5D5sg/qwdq6lsucV87GJlbbMyRqo9oEgJx21lQYBC8tkDSCxzwXOYBuDbnL6yCetVceJNyDc4k3Op61ZeBA9pXSndFWbZ+jpUHLXMsC0GndY7uUJWn7oXPW2kNtK5q9ZUDSFmgtY25mjeB6tFmomTm28iM2hww1FHNCDkMsbhuBtccluvNoAkZWkbJfaea6SJ0fGQPFnxyEOHQW3a4doK7ou6M5krs1hs0sz3Qxvk4tpaMouN2Zxv5LdqRlFPMaN45HoTZWh4qkhaW2ORrnXGuZ3KN+sFy4qk9KTZso2ViYCzJCgAgEgHIAoBIAFABAFAJABAIoAIAhAIIByASACARQDSgAUA0oBqADkBD454dL9J/L1CPdfILfjzObCPiIfRR/dC82nurke5V6yXNkVhvx7PMq/xLF14Xq3zfuebj+uX4r2R17SYJHW074ZL6tdkIJ5L7aG24+QrpjwOOV1mYJX7E1MRIcGG24h2/r1C2cWFK6uV6ohcxxa8WI5lW9tpIyyWYCAtFBsi4iFLhYBYphtsGXzgsxqrpZZHUjIpmyZWywyPbGXht8pY5xHKGc7r6E6HmrUSbI7DaMNxKoneHGk4lptmdLIHWt80BoL+foCzaSWbKKGZYmlYmxgnClhBgxJ0zW/BubE9+U65TyC7/Jr1i/Ouyi8jKXAvnBDCWGuFtHTRyNNtHAtcCe0HRZ4hWkWpu6NFXOXCCgCgAgCgCCgDdAC6AKASAKACACAKAFkAUAggCgCgAgEUA0oBhQAQAQAcgIjGxy6X6T+XqEe6+QW/Hmc2Dj4CH0Uf3QvNp7i5HuVeslzZE4aPh2eZWfiY114bq3zfuedj+uX4r2RPRlbnIQuOYCZTePn3i9uxbxqK2ZSzRwR7ExNj5cYke43dcXA6gd/Spckyr2macIeFwwSNbFHkDWcuwOpLid51PQpW3IlFONE8taQ02fctFt7QSCR0i4I9RWt0ShklI5vhtcNCbEEGw51OVgNpacPda9r7rjf1KqWd0G7GxcCeGlnuq5cCyRjDYtLXWBOosb7wQesrKq9F2CzNXaue5dH0agPjPQRSX4yNj7tyHM0Ou35uvNqpUmthDVx9DRRwtDYmNYALaAXsOk7z61MpN7QkkdYVSRNQDkAEAkAggCgEEA5AJAJAJABAFAFAJAKyASASASASADggPmUAEAkAHICJxscul+k/l6hHuvkFvx5nNg7f7PD6KP7gXm09xcj26vWS5sisOHw7fMrPxMa7MN1b5v3POx3XL8V7E20arY5T7AIAhAQu1GykOINY2fMAx2a7LBxHzSehXjNxIauGbZaJz4XCNjBAzi2ZRuZe+UC3/lytXUi0UimmV7bjYx1SbQssXBrM+4NbfMfVca+VXhKGhmyrcnLYVfFuCqaE/wBjLpeL+Ejc7K0k6HI4X1N7qITiu0nN9heeD/BZIDPJI0tFQY3BpFiCwOadN40tvVa7i3kyad1tLgxc5ofUBAPaEA8NQBAQDmBAfZrUAg1ANc1AFzUAwBAKyA+lkALaoB2VADKgEWoAWQDw1AEhAANQByoBZUAsqAQagAWoD5uYgE2NAfNzUACxARWNs5dL9JP4apR7rEd+PM+eCR/2eH0MX3AuCmloLkj160n0kubKtV6EhzWOyvlsSHgjO8uI5Lx1diiNadO8VbazV4WliLTle9l2/A0EeLZ/F/8A2ra3U8PIzf02j4+fwOuPFs/i94o1up4D/XUfHz+AgjxbP4veKdbqeA/11Hx8/gcC3xcf8XvE1qp4Ef6+j4+fwOu3xcf8XvFOtVB/r6Pj5/Art8Wztl7xRrVTwH+vo+Pn8Bu3xcf8XvE1qp4Ef6+j4+fwK7fFx/xe8TWqg/19Hx8/gQLfFx/xe8TWqg/19Hx8/gcC3xcfbN3inWag1Cj4+fwEOb4qPtm7xNZqEahR8fP4H522+Kj/AI3eJrNQjUaPj5/AA9vio+2bvE1moTqFHx8/gQe3xUfbN3iazUI1Gj4+fwPD2+Kj7Zu8TWahGo0fHz+A8Y3xUfbN3iazUGo0fHz+AGRvio+2bvE1moTqNHx8/gXGN8VH2zd4ms1CNRo+Pn8Azt8VH2zd4ms1CdRo+Pn8Czt8VH2zd4ms1BqNHx8/gOdvio+2bvE1moRqNHx8/gXGN8VH2zd4ms1BqNHx8/gPGN8VH2zd6ms1BqNHx8/gRkb4qPtm7xTrNQajR8fP4Fnb4qPtm71RrNQajR8fP4Bnb4qPtm7xNZqDUaPj5/AeMb4qPtm71NZqDUaPj5/As7fFR9s3eprNQajR8fP4Fnb4qPtm71NZqEalS8fP4BxjfFR9s/eprVQnUaPj5/AuMb4qLtn71NaqeA1Gj4+fwDjG+Ki7Z+9TWanh5DUaPj5/AuMb4qLtn71NaqeA1Gj4+fwHjG+Ki7Z+9TWanh5DUaPj5/AQ9vio+2fvU1qp4DUqPj5/Ac7fFR9s3eprNQjUqXj5/A3M3xUfbN3inWahOo0fHz+D5TPbcfBRds/eqNaqeBZYCi+Pn8D6ScNOZsUQc03afhTYkFtxmkOtiR601mo12E6jRi01fz+CzYVTZYYm3vljYL26GgdKmEbRS8DGrVvOTt2s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06375" y="-1417638"/>
            <a:ext cx="6715125" cy="327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32" name="Picture 8" descr="i-want-you-jpg_9025_20150411-983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1790700"/>
            <a:ext cx="6715125" cy="327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5187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nl-NL" dirty="0"/>
          </a:p>
          <a:p>
            <a:r>
              <a:rPr lang="nl-NL" dirty="0" smtClean="0"/>
              <a:t>Leerlingen </a:t>
            </a:r>
            <a:r>
              <a:rPr lang="nl-NL" dirty="0"/>
              <a:t>kunnen benoemen wat USP’s zijn</a:t>
            </a:r>
          </a:p>
          <a:p>
            <a:r>
              <a:rPr lang="nl-NL" dirty="0"/>
              <a:t>Leerlingen gaan in groepsverband actief aan de slag met het de uitwerking van hun productconcept. </a:t>
            </a:r>
            <a:endParaRPr lang="nl-NL" dirty="0" smtClean="0"/>
          </a:p>
          <a:p>
            <a:endParaRPr lang="nl-NL" dirty="0"/>
          </a:p>
          <a:p>
            <a:r>
              <a:rPr lang="nl-NL" dirty="0"/>
              <a:t>Periode 2</a:t>
            </a:r>
          </a:p>
          <a:p>
            <a:pPr lvl="1"/>
            <a:r>
              <a:rPr lang="nl-NL" dirty="0">
                <a:solidFill>
                  <a:srgbClr val="008000"/>
                </a:solidFill>
              </a:rPr>
              <a:t>Opstart &amp; gastcollege</a:t>
            </a:r>
          </a:p>
          <a:p>
            <a:pPr lvl="1"/>
            <a:r>
              <a:rPr lang="nl-NL" dirty="0">
                <a:solidFill>
                  <a:srgbClr val="FFC000"/>
                </a:solidFill>
              </a:rPr>
              <a:t>Product bedenken &amp; algemeen marktonderzoek</a:t>
            </a:r>
          </a:p>
          <a:p>
            <a:pPr lvl="1"/>
            <a:r>
              <a:rPr lang="nl-NL" dirty="0">
                <a:solidFill>
                  <a:srgbClr val="FFC000"/>
                </a:solidFill>
              </a:rPr>
              <a:t>Concurrentie &amp; USP (unieke verkoop punten</a:t>
            </a:r>
            <a:r>
              <a:rPr lang="nl-NL" dirty="0" smtClean="0">
                <a:solidFill>
                  <a:srgbClr val="FFC000"/>
                </a:solidFill>
              </a:rPr>
              <a:t>)</a:t>
            </a:r>
            <a:endParaRPr lang="nl-NL" dirty="0">
              <a:solidFill>
                <a:srgbClr val="FFC000"/>
              </a:solidFill>
            </a:endParaRPr>
          </a:p>
          <a:p>
            <a:pPr lvl="1"/>
            <a:r>
              <a:rPr lang="nl-NL" dirty="0" smtClean="0">
                <a:solidFill>
                  <a:srgbClr val="FF0000"/>
                </a:solidFill>
              </a:rPr>
              <a:t>Tussentijds inlevermoment &amp; evaluatie</a:t>
            </a: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554918" y="3949020"/>
            <a:ext cx="7416824" cy="504056"/>
          </a:xfrm>
          <a:prstGeom prst="rect">
            <a:avLst/>
          </a:prstGeom>
          <a:noFill/>
          <a:ln w="8255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252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800200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 smtClean="0"/>
              <a:t>Concurrentie</a:t>
            </a:r>
            <a:br>
              <a:rPr lang="nl-NL" dirty="0" smtClean="0"/>
            </a:br>
            <a:r>
              <a:rPr lang="nl-NL" dirty="0" smtClean="0">
                <a:solidFill>
                  <a:schemeClr val="bg1">
                    <a:lumMod val="85000"/>
                  </a:schemeClr>
                </a:solidFill>
              </a:rPr>
              <a:t>&amp;</a:t>
            </a:r>
            <a:br>
              <a:rPr lang="nl-NL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nl-NL" dirty="0" smtClean="0">
                <a:solidFill>
                  <a:schemeClr val="bg1">
                    <a:lumMod val="85000"/>
                  </a:schemeClr>
                </a:solidFill>
              </a:rPr>
              <a:t>Unieke eigenschappen</a:t>
            </a:r>
            <a:endParaRPr lang="nl-NL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252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Concurrentie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Voldoen aan de eisen en verwachtingen van</a:t>
            </a:r>
          </a:p>
          <a:p>
            <a:pPr marL="0" indent="0">
              <a:buNone/>
            </a:pPr>
            <a:r>
              <a:rPr lang="nl-NL" dirty="0" smtClean="0"/>
              <a:t>klanten (doelgroep). Dit beter doen dan de</a:t>
            </a:r>
          </a:p>
          <a:p>
            <a:pPr marL="0" indent="0">
              <a:buNone/>
            </a:pPr>
            <a:r>
              <a:rPr lang="nl-NL" dirty="0" smtClean="0"/>
              <a:t>concurrentie</a:t>
            </a:r>
            <a:r>
              <a:rPr lang="nl-NL" dirty="0" smtClean="0"/>
              <a:t>.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Centrale vragen: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Wat vindt de doelgroep belangrijk?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Waar is de concurrentie sterk in?</a:t>
            </a:r>
          </a:p>
          <a:p>
            <a:pPr marL="457200" indent="-457200">
              <a:buFont typeface="+mj-lt"/>
              <a:buAutoNum type="arabicPeriod"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2050" name="Picture 2" descr="http://z24feed.nl/wp-content/uploads/2013/09/ondernemen-concurrentie-470x340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861048"/>
            <a:ext cx="4476750" cy="323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9311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Concurrentie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Als onderneming kun je onderscheidend</a:t>
            </a:r>
          </a:p>
          <a:p>
            <a:pPr marL="0" indent="0">
              <a:buNone/>
            </a:pPr>
            <a:r>
              <a:rPr lang="nl-NL" dirty="0"/>
              <a:t>z</a:t>
            </a:r>
            <a:r>
              <a:rPr lang="nl-NL" dirty="0" smtClean="0"/>
              <a:t>ijn door: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Prijs </a:t>
            </a:r>
          </a:p>
          <a:p>
            <a:r>
              <a:rPr lang="nl-NL" dirty="0" smtClean="0"/>
              <a:t>Service</a:t>
            </a:r>
          </a:p>
          <a:p>
            <a:r>
              <a:rPr lang="nl-NL" dirty="0" smtClean="0"/>
              <a:t>Status</a:t>
            </a:r>
          </a:p>
          <a:p>
            <a:pPr marL="0" indent="0">
              <a:buNone/>
            </a:pPr>
            <a:r>
              <a:rPr lang="nl-NL" dirty="0" smtClean="0"/>
              <a:t>Enz.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De doelgroep heeft verwachtingen en eisen.</a:t>
            </a:r>
          </a:p>
          <a:p>
            <a:pPr marL="0" indent="0">
              <a:buNone/>
            </a:pPr>
            <a:r>
              <a:rPr lang="nl-NL" dirty="0" smtClean="0"/>
              <a:t>De concurrentie heeft een strategie.</a:t>
            </a:r>
          </a:p>
        </p:txBody>
      </p:sp>
    </p:spTree>
    <p:extLst>
      <p:ext uri="{BB962C8B-B14F-4D97-AF65-F5344CB8AC3E}">
        <p14:creationId xmlns:p14="http://schemas.microsoft.com/office/powerpoint/2010/main" val="2840509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Concurrentie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3297589"/>
              </p:ext>
            </p:extLst>
          </p:nvPr>
        </p:nvGraphicFramePr>
        <p:xfrm>
          <a:off x="683568" y="1162599"/>
          <a:ext cx="5904656" cy="3888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074" name="Picture 2" descr="http://www.apple.com/euro/ipad/home/i/generic/images/social/og.jpg?201510270735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945422"/>
            <a:ext cx="1386527" cy="1386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aldi.nl/images/aldi-logo-big.pn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099553"/>
            <a:ext cx="1018104" cy="1078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179512" y="1156102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Belangrijk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38448" y="4725144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Onbelangrijk</a:t>
            </a:r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3203848" y="1412776"/>
            <a:ext cx="2016224" cy="349703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4334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 bwMode="auto">
          <a:xfrm>
            <a:off x="685800" y="2492896"/>
            <a:ext cx="7772400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/>
            <a:r>
              <a:rPr lang="nl-NL" sz="4300" dirty="0" smtClean="0">
                <a:solidFill>
                  <a:schemeClr val="bg1">
                    <a:lumMod val="75000"/>
                  </a:schemeClr>
                </a:solidFill>
              </a:rPr>
              <a:t>Concurrentie</a:t>
            </a:r>
            <a:br>
              <a:rPr lang="nl-NL" sz="4300" dirty="0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nl-NL" sz="4300" dirty="0" smtClean="0">
                <a:solidFill>
                  <a:schemeClr val="bg1">
                    <a:lumMod val="75000"/>
                  </a:schemeClr>
                </a:solidFill>
              </a:rPr>
              <a:t>&amp;</a:t>
            </a:r>
            <a:r>
              <a:rPr lang="nl-NL" sz="4300" dirty="0" smtClean="0">
                <a:solidFill>
                  <a:schemeClr val="tx1"/>
                </a:solidFill>
              </a:rPr>
              <a:t/>
            </a:r>
            <a:br>
              <a:rPr lang="nl-NL" sz="4300" dirty="0" smtClean="0">
                <a:solidFill>
                  <a:schemeClr val="tx1"/>
                </a:solidFill>
              </a:rPr>
            </a:br>
            <a:r>
              <a:rPr lang="nl-NL" sz="4300" dirty="0" smtClean="0">
                <a:solidFill>
                  <a:schemeClr val="tx1"/>
                </a:solidFill>
              </a:rPr>
              <a:t>Unieke eigenschappen</a:t>
            </a:r>
            <a:endParaRPr lang="nl-NL" sz="4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206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Unieke eigenschappen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Als jou product niet uniek is, valt het niet te</a:t>
            </a:r>
          </a:p>
          <a:p>
            <a:pPr marL="0" indent="0">
              <a:buNone/>
            </a:pPr>
            <a:r>
              <a:rPr lang="nl-NL" dirty="0" smtClean="0"/>
              <a:t>verkopen. Je product moet aantrekkelijk zijn.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Dit kan door middel van:</a:t>
            </a:r>
          </a:p>
          <a:p>
            <a:r>
              <a:rPr lang="nl-NL" dirty="0" smtClean="0"/>
              <a:t>Prijs</a:t>
            </a:r>
          </a:p>
          <a:p>
            <a:r>
              <a:rPr lang="nl-NL" dirty="0" smtClean="0"/>
              <a:t>Verpakking</a:t>
            </a:r>
          </a:p>
          <a:p>
            <a:r>
              <a:rPr lang="nl-NL" dirty="0" smtClean="0"/>
              <a:t>Inhoud</a:t>
            </a:r>
          </a:p>
          <a:p>
            <a:r>
              <a:rPr lang="nl-NL" dirty="0" smtClean="0"/>
              <a:t>Imago/status</a:t>
            </a:r>
          </a:p>
          <a:p>
            <a:r>
              <a:rPr lang="nl-NL" dirty="0" smtClean="0"/>
              <a:t>Gemak</a:t>
            </a:r>
            <a:endParaRPr lang="nl-NL" dirty="0"/>
          </a:p>
        </p:txBody>
      </p:sp>
      <p:pic>
        <p:nvPicPr>
          <p:cNvPr id="1026" name="Picture 2" descr="http://www.travelnext.nl/wp-content/uploads/2014/03/USP-van-Expedi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532299"/>
            <a:ext cx="5105400" cy="202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data:image/png;base64,iVBORw0KGgoAAAANSUhEUgAAARIAAAC4CAMAAAAYGZMtAAABCFBMVEX///8ANV8AM17/xQwALVoAHFEAJ1cAJVUAK1nz9fcjRmrT3OOms8Ht8fUAPGbe4eWNobMAIFMALVsPOWJgdY/m6+9ofZUmTHAALFkAMmAAL2GstL8AEE3Azdf/ywByhZwAGlEAK2Kywc2Unq3/zwAAJWMAQGnN1t4AJ2E7V3cIOF2bq7pUbol6kaZse5EAAEkgQlkVPVs1UFBoaUfDny1dY0sxUXRGZYJPWVDIpiHquBqJe0G4mS6WhTqSobHwvRIwXX9Fa4resR+fjTJEUVT//fPQqiCmjDoAHmRZXVBsbUQxR1mvlDGBeT99c0eNgDtve3/75KLExsElQU2HmqIANU362oQzRlp7BRMzAAAJgklEQVR4nO2b+3eiShLHpUUeKgpENLDhITESouQxM9FJJjFz3ezNzm5y792dffz//8l2NQ9BNOeePaK7Z+rzw0RbGrq/VFVXNUythiAIgiAIgiAIgiAIgiAIgiAIgiAIgiAIgiAIgiAIgiAIgiAIgiAIghwc2fDbaqROfEM+9FD+JzAmvY6niYIkiJo37k2MQw/o0PhfPZEnXArhBe+rfehBHRI7lHgQwjS5FbwU/rCiKK7EDITcfL7Oa0J40f0xg0qrKcQSmLej5bXF5RFmrUMP7wD4V1kIsX4d1W/PC5rwQvvQA9w7vp4LqtadU/8yJHlNiP6jaeKTvADm9VPdebTMgibijxVkDa5gEpx1W6+PXs2iJp3uoYe5TwY8V+T8i1N31oLs8fzQw9wjC21NEZqaPDj1+tOHgibC4tAD3RvdNbdh4eTmqU41uc1rQsghsntZOcBFI6GkCA0nz9RM6vW3s1guYg3PrH/+I9crcPsFen4VYzOi2VVQxYnfpdspGwmEkzfQxHk9N4lpnd3cvtyPnPqfsl6TK0kvcFLByOX+iUAaLE1U7D0qMxE3KULt4hOYiXN3wT2/3dFVGb79Le2kDNZ0JEIFQ2ud0DMzSfymTqZ789uZuVESzvrGVHCWyyf2gYry8Fta7HTXI7IUVTC0ViORxCB0TRR7FVxiE5uCK2BaZFnPcBzn7vH5TEhvVNdjOmgpDbGKrCWTxIdwR8Z7MhN/Q3A1afS4/uX1KdNj+fpxeD40OS2Nod0Gsww7oxJPP5AkqlQKIuc33379OYkelPu354uhRQruwSQR/1Dx2DJJlA5PiNav+HIp02Lmalo3tw/3mRxgI29nZupbfOrOe5akZocc199XhtLMl8DDsw+vT04cVp36pziYPK/iL58m9fuWhH7eX4k1TiQh5tC6TfSg//z88uH8z4/w5c7MiRYmS87+JdkjTBKqx8W3R+YvjvO0/PSXv17QYAoFcd15HHKHkqT7eyUxfHuHXkUloXo8vyxhoa0/3f/x4/PFucUsw/wMknw3t0kitOUVtDH7kJB8ZX8U373sXbqTtfkpfnQ5vXTVolfIdnR5eem2fTGVZO3MLdW9vIzaRq09mUzsmuJGarS7/eHx8Oz6cUnlGNXvHm+vz4ZW5ihMkqWVy1uKsYTrZJh0KWqx72ZWL0/pd71HE11oFjRJ5/ljoTHPLddypGsST5tFsZdbYBedBhwsiSyvZpKM4cxq8rsdesIx/V0T+6IoetPaxI767d1t+/32uByNnOXDl+9n58PiTpr1CzWSl3wxXFxxoDhOEFwYqgcfvWRsPZEQiVqV0jRJbtOOP3HTS9umkLUfn6S7doEpFpJHJskRPYWYSNL3skWSj8ektn7qG5OdSfKvJ5qH/fvCssp5vfWFxpbP+fZiXpL/gc2zrdHJEI5NDkons0nvvcLWNCJpDS1WQEjyC5+ZI+GlY/ZXj33KlrLD2adUEtovlmTKckteTH+nknRdf9LfXR739+8k5ysFhi80uBS26ovZa0mSWh/yPn5AR2eLsF8LTsIkIbPIbwWLAcsL47nFFfhxsxf1B8fQbS5nrXwzClqBymrLNUnYfhfR5+2u7TKxwXK77fYO1+hA31zjgJW8Os7rsCBJVuMwScSTlKv4zsshzFkKay2YmchciEkiJlouNDZLOM0UDtVcWClk9rlhp63SPL7OahHOJOmCaZDk1siQZ/K7rwZn2yV5cOqFfTV+mlXCWxZhhW3jCr0mT8cdG3osSRr8JnCTwf+6UPgLqSOGtBsNxdS46MF8mLRukKQnwUZEGndcqRJJFps21WJJ7pz7i7xgYraabM1LWswH4UmqmEy3KIkc0thEmjK7LDHTbAKWWzNMPI+ki1JZki6kUfw0vVpFkmzZVYMBL52HYijJ8qHtqZqf7KQcz+VNksR3wJNrsc2nWU3A4o3CygszexRQlgRCFJcZSVWSxHdmoyT3o495v5FWpeg72WvETkfGqY+tSWKDZI1AZqGzM04TG+gykxWY+mo3qizJBGxrnIXSqiQxtgRYwo3u8+8QEH21zr2X0LPa+n1JtEBmtpnlNZC68ANmLJyQZRhlSfrHuRS6Oklqauk5DsO8Hn3KG4mgrrq8I4kdF5LSdLPjpJKwo8aDPPNaCxpXxx5OEnmwcfvV/ODk/YYPc1XEdkmUTnIybWN4rbUhGnhdFmalU8XIUzOY42TSlyVRwXEGmbVWJkmtJW5yHXKTfwJKpPxe4nZJQh3evYBoKcYOsCZJXweDk9nf1dKR0iwsKGVJWPDWs9qxOklqvrBRk7zxeIU3B7ZK0hfBZ9iDECKxLkVJ2CxhFu04zOa6tuQ41BOumz+4IEkLNs9XYb5CSWgk35qwxepoE6jQs+OZJLzbzsFuHRg2PzPiJ4hxPC5IYkBOxjUg+YQExgyzG951NapEAP2yejvQ1iWpzaF/9rJLr5rs9fdoQghVxFbVbC2IH1rw4oormKZPczTSCdIUnYUfJknyFpMNbpVkpxM2+7Fq0LTEmPRMyQPjYMuVNLdpYzealWscOy5xWC+7BxV2ZZLQJGhLegJD1KkLdCNVjdLb0y1FnxMZHnjRVo/VH0oTvE7opWVfs3d6GoUNaORJ7BhzZklCgyYlnkiVaEBzwE7Ma50Z19hYCfdYsi1og7mp8WnZVxFKz9v83M9sTCFr9YOfvrbSjF4O115JkejADMg10u0Sg82NLjvJ5gAvCBI7v5BmWvJcS0yQTd28Yu12PArWyH7w1jYHwrgAIeB4fKVWApMOtbIophbGZWeguqqfeU7Q0XJeI2piq6bMPVFsZBtEvgDt3kROngHAJAmRRDdbQmVVkFiiRucnaaEahyp7Jppxoy41CRE6cLxEr3aSLM6uLpH4bKJ7RHgvly7tHrkd8oWYQgQ+bKdBdaL6uUcpRruAD++aw4dVCLbjX2JJjoiu6/zRzC08Fmy5TeqVOhmHUZB1VBYzjh5MfS1YeM2IKcjOlHYNek1Ce/GDRU0zw0pe4sgTRGN4hR4QtZOxmp+B8V895WSOI6kBPCYt7/PILXh6ur4jBgcHVP6Wv3njXWZnoyK29/OKhWK3F6enp4v2bt5hXEvVEJRkAyhJCZSkBEpSAiUpgZKUYJJoKEkOKgmRtMpzzP8nlCON6/+I/+trO3K0y+e1CIIgCIIgCIIgCIIgCIIgCIIgCIIgCIIgCIIgCIIgCIIgCIIgCIIgCIIgCIIgCIIgCIIgCIIgCIIgCIIgCLJ7/gNjWslu6yMFiwAAAABJRU5ErkJggg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3975" y="-1470025"/>
            <a:ext cx="4572000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6" descr="data:image/png;base64,iVBORw0KGgoAAAANSUhEUgAAARIAAAC4CAMAAAAYGZMtAAABCFBMVEX///8ANV8AM17/xQwALVoAHFEAJ1cAJVUAK1nz9fcjRmrT3OOms8Ht8fUAPGbe4eWNobMAIFMALVsPOWJgdY/m6+9ofZUmTHAALFkAMmAAL2GstL8AEE3Azdf/ywByhZwAGlEAK2Kywc2Unq3/zwAAJWMAQGnN1t4AJ2E7V3cIOF2bq7pUbol6kaZse5EAAEkgQlkVPVs1UFBoaUfDny1dY0sxUXRGZYJPWVDIpiHquBqJe0G4mS6WhTqSobHwvRIwXX9Fa4resR+fjTJEUVT//fPQqiCmjDoAHmRZXVBsbUQxR1mvlDGBeT99c0eNgDtve3/75KLExsElQU2HmqIANU362oQzRlp7BRMzAAAJgklEQVR4nO2b+3eiShLHpUUeKgpENLDhITESouQxM9FJJjFz3ezNzm5y792dffz//8l2NQ9BNOeePaK7Z+rzw0RbGrq/VFVXNUythiAIgiAIgiAIgiAIgiAIgiAIgiAIgiAIgiAIgiAIgiAIgiAIgiAIghwc2fDbaqROfEM+9FD+JzAmvY6niYIkiJo37k2MQw/o0PhfPZEnXArhBe+rfehBHRI7lHgQwjS5FbwU/rCiKK7EDITcfL7Oa0J40f0xg0qrKcQSmLej5bXF5RFmrUMP7wD4V1kIsX4d1W/PC5rwQvvQA9w7vp4LqtadU/8yJHlNiP6jaeKTvADm9VPdebTMgibijxVkDa5gEpx1W6+PXs2iJp3uoYe5TwY8V+T8i1N31oLs8fzQw9wjC21NEZqaPDj1+tOHgibC4tAD3RvdNbdh4eTmqU41uc1rQsghsntZOcBFI6GkCA0nz9RM6vW3s1guYg3PrH/+I9crcPsFen4VYzOi2VVQxYnfpdspGwmEkzfQxHk9N4lpnd3cvtyPnPqfsl6TK0kvcFLByOX+iUAaLE1U7D0qMxE3KULt4hOYiXN3wT2/3dFVGb79Le2kDNZ0JEIFQ2ud0DMzSfymTqZ789uZuVESzvrGVHCWyyf2gYry8Fta7HTXI7IUVTC0ViORxCB0TRR7FVxiE5uCK2BaZFnPcBzn7vH5TEhvVNdjOmgpDbGKrCWTxIdwR8Z7MhN/Q3A1afS4/uX1KdNj+fpxeD40OS2Nod0Gsww7oxJPP5AkqlQKIuc33379OYkelPu354uhRQruwSQR/1Dx2DJJlA5PiNav+HIp02Lmalo3tw/3mRxgI29nZupbfOrOe5akZocc199XhtLMl8DDsw+vT04cVp36pziYPK/iL58m9fuWhH7eX4k1TiQh5tC6TfSg//z88uH8z4/w5c7MiRYmS87+JdkjTBKqx8W3R+YvjvO0/PSXv17QYAoFcd15HHKHkqT7eyUxfHuHXkUloXo8vyxhoa0/3f/x4/PFucUsw/wMknw3t0kitOUVtDH7kJB8ZX8U373sXbqTtfkpfnQ5vXTVolfIdnR5eem2fTGVZO3MLdW9vIzaRq09mUzsmuJGarS7/eHx8Oz6cUnlGNXvHm+vz4ZW5ihMkqWVy1uKsYTrZJh0KWqx72ZWL0/pd71HE11oFjRJ5/ljoTHPLddypGsST5tFsZdbYBedBhwsiSyvZpKM4cxq8rsdesIx/V0T+6IoetPaxI767d1t+/32uByNnOXDl+9n58PiTpr1CzWSl3wxXFxxoDhOEFwYqgcfvWRsPZEQiVqV0jRJbtOOP3HTS9umkLUfn6S7doEpFpJHJskRPYWYSNL3skWSj8ektn7qG5OdSfKvJ5qH/fvCssp5vfWFxpbP+fZiXpL/gc2zrdHJEI5NDkons0nvvcLWNCJpDS1WQEjyC5+ZI+GlY/ZXj33KlrLD2adUEtovlmTKckteTH+nknRdf9LfXR739+8k5ysFhi80uBS26ovZa0mSWh/yPn5AR2eLsF8LTsIkIbPIbwWLAcsL47nFFfhxsxf1B8fQbS5nrXwzClqBymrLNUnYfhfR5+2u7TKxwXK77fYO1+hA31zjgJW8Os7rsCBJVuMwScSTlKv4zsshzFkKay2YmchciEkiJlouNDZLOM0UDtVcWClk9rlhp63SPL7OahHOJOmCaZDk1siQZ/K7rwZn2yV5cOqFfTV+mlXCWxZhhW3jCr0mT8cdG3osSRr8JnCTwf+6UPgLqSOGtBsNxdS46MF8mLRukKQnwUZEGndcqRJJFps21WJJ7pz7i7xgYraabM1LWswH4UmqmEy3KIkc0thEmjK7LDHTbAKWWzNMPI+ki1JZki6kUfw0vVpFkmzZVYMBL52HYijJ8qHtqZqf7KQcz+VNksR3wJNrsc2nWU3A4o3CygszexRQlgRCFJcZSVWSxHdmoyT3o495v5FWpeg72WvETkfGqY+tSWKDZI1AZqGzM04TG+gykxWY+mo3qizJBGxrnIXSqiQxtgRYwo3u8+8QEH21zr2X0LPa+n1JtEBmtpnlNZC68ANmLJyQZRhlSfrHuRS6Oklqauk5DsO8Hn3KG4mgrrq8I4kdF5LSdLPjpJKwo8aDPPNaCxpXxx5OEnmwcfvV/ODk/YYPc1XEdkmUTnIybWN4rbUhGnhdFmalU8XIUzOY42TSlyVRwXEGmbVWJkmtJW5yHXKTfwJKpPxe4nZJQh3evYBoKcYOsCZJXweDk9nf1dKR0iwsKGVJWPDWs9qxOklqvrBRk7zxeIU3B7ZK0hfBZ9iDECKxLkVJ2CxhFu04zOa6tuQ41BOumz+4IEkLNs9XYb5CSWgk35qwxepoE6jQs+OZJLzbzsFuHRg2PzPiJ4hxPC5IYkBOxjUg+YQExgyzG951NapEAP2yejvQ1iWpzaF/9rJLr5rs9fdoQghVxFbVbC2IH1rw4oormKZPczTSCdIUnYUfJknyFpMNbpVkpxM2+7Fq0LTEmPRMyQPjYMuVNLdpYzealWscOy5xWC+7BxV2ZZLQJGhLegJD1KkLdCNVjdLb0y1FnxMZHnjRVo/VH0oTvE7opWVfs3d6GoUNaORJ7BhzZklCgyYlnkiVaEBzwE7Ma50Z19hYCfdYsi1og7mp8WnZVxFKz9v83M9sTCFr9YOfvrbSjF4O115JkejADMg10u0Sg82NLjvJ5gAvCBI7v5BmWvJcS0yQTd28Yu12PArWyH7w1jYHwrgAIeB4fKVWApMOtbIophbGZWeguqqfeU7Q0XJeI2piq6bMPVFsZBtEvgDt3kROngHAJAmRRDdbQmVVkFiiRucnaaEahyp7Jppxoy41CRE6cLxEr3aSLM6uLpH4bKJ7RHgvly7tHrkd8oWYQgQ+bKdBdaL6uUcpRruAD++aw4dVCLbjX2JJjoiu6/zRzC08Fmy5TeqVOhmHUZB1VBYzjh5MfS1YeM2IKcjOlHYNek1Ce/GDRU0zw0pe4sgTRGN4hR4QtZOxmp+B8V895WSOI6kBPCYt7/PILXh6ur4jBgcHVP6Wv3njXWZnoyK29/OKhWK3F6enp4v2bt5hXEvVEJRkAyhJCZSkBEpSAiUpgZKUYJJoKEkOKgmRtMpzzP8nlCON6/+I/+trO3K0y+e1CIIgCIIgCIIgCIIgCIIgCIIgCIIgCIIgCIIgCIIgCIIgCIIgCIIgCIIgCIIgCIIgCIIgCIIgCIIgCIIgCLJ7/gNjWslu6yMFiwAAAABJRU5ErkJggg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06375" y="-1317625"/>
            <a:ext cx="4572000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32" name="Picture 8" descr="http://www.expediainc.com/wp-content/uploads/2013/06/expedia1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6438" y="2708920"/>
            <a:ext cx="4572000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1699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7950" y="981075"/>
            <a:ext cx="8856538" cy="5688013"/>
          </a:xfrm>
        </p:spPr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Wat:		1. Zoek </a:t>
            </a:r>
            <a:r>
              <a:rPr lang="nl-NL" u="sng" dirty="0" smtClean="0"/>
              <a:t>DRIE</a:t>
            </a:r>
            <a:r>
              <a:rPr lang="nl-NL" dirty="0" smtClean="0"/>
              <a:t> concurrenten voor het product</a:t>
            </a:r>
          </a:p>
          <a:p>
            <a:pPr marL="0" indent="0">
              <a:buNone/>
            </a:pPr>
            <a:r>
              <a:rPr lang="nl-NL" dirty="0" smtClean="0"/>
              <a:t>		en beschrijf </a:t>
            </a:r>
            <a:r>
              <a:rPr lang="nl-NL" u="sng" dirty="0" smtClean="0"/>
              <a:t>TWEE</a:t>
            </a:r>
            <a:r>
              <a:rPr lang="nl-NL" dirty="0" smtClean="0"/>
              <a:t> sterktes en </a:t>
            </a:r>
            <a:r>
              <a:rPr lang="nl-NL" u="sng" dirty="0" smtClean="0"/>
              <a:t>TWEE</a:t>
            </a:r>
            <a:r>
              <a:rPr lang="nl-NL" dirty="0" smtClean="0"/>
              <a:t> zwaktes</a:t>
            </a:r>
          </a:p>
          <a:p>
            <a:pPr marL="0" indent="0">
              <a:buNone/>
            </a:pPr>
            <a:r>
              <a:rPr lang="nl-NL" dirty="0" smtClean="0"/>
              <a:t>		2. Beschrijf </a:t>
            </a:r>
            <a:r>
              <a:rPr lang="nl-NL" u="sng" dirty="0" smtClean="0"/>
              <a:t>DRIE</a:t>
            </a:r>
            <a:r>
              <a:rPr lang="nl-NL" dirty="0" smtClean="0"/>
              <a:t> USP’s bij jullie product</a:t>
            </a:r>
          </a:p>
          <a:p>
            <a:pPr marL="0" indent="0">
              <a:buNone/>
            </a:pPr>
            <a:r>
              <a:rPr lang="nl-NL" dirty="0" smtClean="0"/>
              <a:t>Hoe:		Groepsverband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Gebruik alle middelen die kan vinden</a:t>
            </a:r>
          </a:p>
          <a:p>
            <a:pPr marL="0" indent="0">
              <a:buNone/>
            </a:pPr>
            <a:r>
              <a:rPr lang="nl-NL" dirty="0" smtClean="0"/>
              <a:t>Tijd:		55 Minuten, tot 10:00.</a:t>
            </a:r>
          </a:p>
          <a:p>
            <a:pPr marL="0" indent="0">
              <a:buNone/>
            </a:pPr>
            <a:r>
              <a:rPr lang="nl-NL" dirty="0" smtClean="0"/>
              <a:t>Resultaat:	Duidelijk beeld van de concurrentie &amp; USP’s</a:t>
            </a:r>
          </a:p>
          <a:p>
            <a:pPr marL="0" indent="0">
              <a:buNone/>
            </a:pPr>
            <a:r>
              <a:rPr lang="nl-NL" dirty="0" smtClean="0"/>
              <a:t>Klaar:		Beschrijf het proces van vandaag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2050" name="Picture 2" descr="http://www.webkwestie.nl/Verkiezingen%20in%20de%20Verenigde%20Staten/images/opdracht004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873655"/>
            <a:ext cx="1866900" cy="200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8080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jabloon citaverde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sjabloon citaverde</Template>
  <TotalTime>551</TotalTime>
  <Words>147</Words>
  <Application>Microsoft Office PowerPoint</Application>
  <PresentationFormat>Diavoorstelling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sjabloon citaverde</vt:lpstr>
      <vt:lpstr>PowerPoint-presentatie</vt:lpstr>
      <vt:lpstr>Doelen</vt:lpstr>
      <vt:lpstr>Concurrentie &amp; Unieke eigenschappen</vt:lpstr>
      <vt:lpstr>Concurrentie</vt:lpstr>
      <vt:lpstr>Concurrentie</vt:lpstr>
      <vt:lpstr>Concurrentie</vt:lpstr>
      <vt:lpstr>PowerPoint-presentatie</vt:lpstr>
      <vt:lpstr>Unieke eigenschappen</vt:lpstr>
      <vt:lpstr>Opdracht</vt:lpstr>
    </vt:vector>
  </TitlesOfParts>
  <Company>CITAVERDE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</dc:title>
  <dc:creator>Gonnie de Boer</dc:creator>
  <cp:lastModifiedBy>Stijn Verhoeven</cp:lastModifiedBy>
  <cp:revision>67</cp:revision>
  <dcterms:created xsi:type="dcterms:W3CDTF">2013-08-23T07:42:43Z</dcterms:created>
  <dcterms:modified xsi:type="dcterms:W3CDTF">2015-11-18T12:41:14Z</dcterms:modified>
</cp:coreProperties>
</file>